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59"/>
  </p:notesMasterIdLst>
  <p:sldIdLst>
    <p:sldId id="314"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15" r:id="rId26"/>
    <p:sldId id="316" r:id="rId27"/>
    <p:sldId id="282" r:id="rId28"/>
    <p:sldId id="283" r:id="rId29"/>
    <p:sldId id="284" r:id="rId30"/>
    <p:sldId id="285" r:id="rId31"/>
    <p:sldId id="286" r:id="rId32"/>
    <p:sldId id="287" r:id="rId33"/>
    <p:sldId id="288" r:id="rId34"/>
    <p:sldId id="289" r:id="rId35"/>
    <p:sldId id="293" r:id="rId36"/>
    <p:sldId id="294" r:id="rId37"/>
    <p:sldId id="295" r:id="rId38"/>
    <p:sldId id="296" r:id="rId39"/>
    <p:sldId id="297" r:id="rId40"/>
    <p:sldId id="298" r:id="rId41"/>
    <p:sldId id="299" r:id="rId42"/>
    <p:sldId id="300" r:id="rId43"/>
    <p:sldId id="301" r:id="rId44"/>
    <p:sldId id="317" r:id="rId45"/>
    <p:sldId id="318" r:id="rId46"/>
    <p:sldId id="319"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custDataLst>
    <p:tags r:id="rId6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473" autoAdjust="0"/>
  </p:normalViewPr>
  <p:slideViewPr>
    <p:cSldViewPr>
      <p:cViewPr varScale="1">
        <p:scale>
          <a:sx n="105" d="100"/>
          <a:sy n="105" d="100"/>
        </p:scale>
        <p:origin x="1794" y="78"/>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1444" name="Slide Number Placeholder 3"/>
          <p:cNvSpPr>
            <a:spLocks noGrp="1"/>
          </p:cNvSpPr>
          <p:nvPr>
            <p:ph type="sldNum" sz="quarter" idx="5"/>
          </p:nvPr>
        </p:nvSpPr>
        <p:spPr>
          <a:noFill/>
        </p:spPr>
        <p:txBody>
          <a:bodyPr/>
          <a:lstStyle/>
          <a:p>
            <a:fld id="{7A802C50-4B9A-AE4A-9E6A-C74365A397DA}" type="slidenum">
              <a:rPr lang="en-US"/>
              <a:pPr/>
              <a:t>2</a:t>
            </a:fld>
            <a:endParaRPr lang="en-US" dirty="0"/>
          </a:p>
        </p:txBody>
      </p:sp>
    </p:spTree>
    <p:extLst>
      <p:ext uri="{BB962C8B-B14F-4D97-AF65-F5344CB8AC3E}">
        <p14:creationId xmlns:p14="http://schemas.microsoft.com/office/powerpoint/2010/main" val="311020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0E5C4B1E-CEFC-A748-A95D-C86F6C436EB0}" type="slidenum">
              <a:rPr lang="en-US"/>
              <a:pPr/>
              <a:t>11</a:t>
            </a:fld>
            <a:endParaRPr lang="en-US" dirty="0"/>
          </a:p>
        </p:txBody>
      </p:sp>
    </p:spTree>
    <p:extLst>
      <p:ext uri="{BB962C8B-B14F-4D97-AF65-F5344CB8AC3E}">
        <p14:creationId xmlns:p14="http://schemas.microsoft.com/office/powerpoint/2010/main" val="109783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15505217-91FB-1340-A5E0-6C51A176CA59}" type="slidenum">
              <a:rPr lang="en-US"/>
              <a:pPr/>
              <a:t>12</a:t>
            </a:fld>
            <a:endParaRPr lang="en-US" dirty="0"/>
          </a:p>
        </p:txBody>
      </p:sp>
    </p:spTree>
    <p:extLst>
      <p:ext uri="{BB962C8B-B14F-4D97-AF65-F5344CB8AC3E}">
        <p14:creationId xmlns:p14="http://schemas.microsoft.com/office/powerpoint/2010/main" val="155153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D4B952D9-5DE0-8143-A489-CFB1850AD53F}" type="slidenum">
              <a:rPr lang="en-US"/>
              <a:pPr/>
              <a:t>13</a:t>
            </a:fld>
            <a:endParaRPr lang="en-US" dirty="0"/>
          </a:p>
        </p:txBody>
      </p:sp>
    </p:spTree>
    <p:extLst>
      <p:ext uri="{BB962C8B-B14F-4D97-AF65-F5344CB8AC3E}">
        <p14:creationId xmlns:p14="http://schemas.microsoft.com/office/powerpoint/2010/main" val="195162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D4B952D9-5DE0-8143-A489-CFB1850AD53F}" type="slidenum">
              <a:rPr lang="en-US"/>
              <a:pPr/>
              <a:t>14</a:t>
            </a:fld>
            <a:endParaRPr lang="en-US" dirty="0"/>
          </a:p>
        </p:txBody>
      </p:sp>
    </p:spTree>
    <p:extLst>
      <p:ext uri="{BB962C8B-B14F-4D97-AF65-F5344CB8AC3E}">
        <p14:creationId xmlns:p14="http://schemas.microsoft.com/office/powerpoint/2010/main" val="45494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EF99A-109C-7D4D-8176-5EAFBDCBCC15}" type="slidenum">
              <a:rPr lang="en-US"/>
              <a:pPr>
                <a:defRPr/>
              </a:pPr>
              <a:t>15</a:t>
            </a:fld>
            <a:endParaRPr lang="en-US" dirty="0"/>
          </a:p>
        </p:txBody>
      </p:sp>
      <p:sp>
        <p:nvSpPr>
          <p:cNvPr id="7373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b="0" noProof="1">
                <a:solidFill>
                  <a:srgbClr val="000000"/>
                </a:solidFill>
              </a:rPr>
              <a:t>Figure 8.</a:t>
            </a:r>
            <a:r>
              <a:rPr lang="en-US" b="0" noProof="1">
                <a:solidFill>
                  <a:srgbClr val="000000"/>
                </a:solidFill>
              </a:rPr>
              <a:t>4</a:t>
            </a:r>
            <a:r>
              <a:rPr b="0" noProof="1">
                <a:solidFill>
                  <a:srgbClr val="000000"/>
                </a:solidFill>
              </a:rPr>
              <a:t> </a:t>
            </a:r>
            <a:r>
              <a:rPr noProof="1">
                <a:solidFill>
                  <a:srgbClr val="000000"/>
                </a:solidFill>
              </a:rPr>
              <a:t>Marine systems provide a number of important ecological and economic services</a:t>
            </a:r>
            <a:r>
              <a:rPr lang="en-US" baseline="0" noProof="1">
                <a:solidFill>
                  <a:srgbClr val="000000"/>
                </a:solidFill>
              </a:rPr>
              <a:t> (concept 8.2). </a:t>
            </a:r>
            <a:r>
              <a:rPr lang="en-US" b="0" noProof="1">
                <a:solidFill>
                  <a:srgbClr val="000000"/>
                </a:solidFill>
              </a:rPr>
              <a:t>Critical</a:t>
            </a:r>
            <a:r>
              <a:rPr lang="en-US" b="0" baseline="0" noProof="1">
                <a:solidFill>
                  <a:srgbClr val="000000"/>
                </a:solidFill>
              </a:rPr>
              <a:t> thinking: </a:t>
            </a:r>
            <a:r>
              <a:rPr noProof="1">
                <a:solidFill>
                  <a:srgbClr val="000000"/>
                </a:solidFill>
              </a:rPr>
              <a:t>Which two ecological services and which two economic services do you think are the most important? Why?</a:t>
            </a:r>
          </a:p>
        </p:txBody>
      </p:sp>
    </p:spTree>
    <p:extLst>
      <p:ext uri="{BB962C8B-B14F-4D97-AF65-F5344CB8AC3E}">
        <p14:creationId xmlns:p14="http://schemas.microsoft.com/office/powerpoint/2010/main" val="14777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DC38AC-4F2F-6744-9978-85FF97D98E3E}" type="slidenum">
              <a:rPr lang="en-US"/>
              <a:pPr>
                <a:defRPr/>
              </a:pPr>
              <a:t>16</a:t>
            </a:fld>
            <a:endParaRPr lang="en-US" dirty="0"/>
          </a:p>
        </p:txBody>
      </p:sp>
      <p:sp>
        <p:nvSpPr>
          <p:cNvPr id="7577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b="0" noProof="1">
                <a:solidFill>
                  <a:srgbClr val="221E1F"/>
                </a:solidFill>
              </a:rPr>
              <a:t>Figure 8.</a:t>
            </a:r>
            <a:r>
              <a:rPr lang="en-US" b="0" noProof="1">
                <a:solidFill>
                  <a:srgbClr val="221E1F"/>
                </a:solidFill>
              </a:rPr>
              <a:t>5</a:t>
            </a:r>
            <a:r>
              <a:rPr b="0" noProof="1">
                <a:solidFill>
                  <a:srgbClr val="221E1F"/>
                </a:solidFill>
              </a:rPr>
              <a:t> </a:t>
            </a:r>
            <a:r>
              <a:rPr lang="en-US" b="0" noProof="1">
                <a:solidFill>
                  <a:srgbClr val="221E1F"/>
                </a:solidFill>
              </a:rPr>
              <a:t>M</a:t>
            </a:r>
            <a:r>
              <a:rPr noProof="1">
                <a:solidFill>
                  <a:srgbClr val="221E1F"/>
                </a:solidFill>
              </a:rPr>
              <a:t>ajor life zones and vertical zones (not drawn to scale) in an ocean. Actual depths of zones may vary. Available light determines the euphotic, bathyal, and abyssal zones. Temperature zones also vary with depth, shown here by the red line. </a:t>
            </a:r>
            <a:r>
              <a:rPr lang="en-US" b="0" i="0" dirty="0"/>
              <a:t>Critical thinking: </a:t>
            </a:r>
            <a:r>
              <a:rPr lang="en-US" dirty="0"/>
              <a:t>How is an ocean like a rain forest? (Hint: see Figure 7.20) </a:t>
            </a:r>
          </a:p>
        </p:txBody>
      </p:sp>
    </p:spTree>
    <p:extLst>
      <p:ext uri="{BB962C8B-B14F-4D97-AF65-F5344CB8AC3E}">
        <p14:creationId xmlns:p14="http://schemas.microsoft.com/office/powerpoint/2010/main" val="36742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7F6D6640-5554-3148-9DC2-17457A02CFA2}" type="slidenum">
              <a:rPr lang="en-US"/>
              <a:pPr/>
              <a:t>17</a:t>
            </a:fld>
            <a:endParaRPr lang="en-US" dirty="0"/>
          </a:p>
        </p:txBody>
      </p:sp>
    </p:spTree>
    <p:extLst>
      <p:ext uri="{BB962C8B-B14F-4D97-AF65-F5344CB8AC3E}">
        <p14:creationId xmlns:p14="http://schemas.microsoft.com/office/powerpoint/2010/main" val="109596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18</a:t>
            </a:fld>
            <a:endParaRPr lang="en-US" dirty="0"/>
          </a:p>
        </p:txBody>
      </p:sp>
    </p:spTree>
    <p:extLst>
      <p:ext uri="{BB962C8B-B14F-4D97-AF65-F5344CB8AC3E}">
        <p14:creationId xmlns:p14="http://schemas.microsoft.com/office/powerpoint/2010/main" val="274548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.6</a:t>
            </a:r>
            <a:r>
              <a:rPr lang="en-US" sz="1200" b="0" kern="1200" baseline="0" dirty="0">
                <a:solidFill>
                  <a:schemeClr val="tx1"/>
                </a:solidFill>
                <a:ea typeface="ＭＳ Ｐゴシック" pitchFamily="1" charset="-128"/>
                <a:cs typeface="ＭＳ Ｐゴシック" charset="-128"/>
              </a:rPr>
              <a:t> </a:t>
            </a:r>
            <a:r>
              <a:rPr lang="en-US" sz="1200" kern="1200" baseline="0" dirty="0">
                <a:solidFill>
                  <a:schemeClr val="tx1"/>
                </a:solidFill>
                <a:ea typeface="ＭＳ Ｐゴシック" pitchFamily="1" charset="-128"/>
                <a:cs typeface="ＭＳ Ｐゴシック" charset="-128"/>
              </a:rPr>
              <a:t>Satellite photo of an estuary. A sediment plume (cloudiness caused by runoff) forms at the mouth of Madagascar’s Betsiboka River as it flows through the estuary and into the Mozambique Channel.</a:t>
            </a:r>
            <a:endParaRPr noProof="1">
              <a:solidFill>
                <a:srgbClr val="221E1F"/>
              </a:solidFill>
              <a:ea typeface="ＭＳ Ｐゴシック" charset="-128"/>
            </a:endParaRPr>
          </a:p>
        </p:txBody>
      </p:sp>
      <p:sp>
        <p:nvSpPr>
          <p:cNvPr id="77828" name="Slide Number Placeholder 3"/>
          <p:cNvSpPr>
            <a:spLocks noGrp="1"/>
          </p:cNvSpPr>
          <p:nvPr>
            <p:ph type="sldNum" sz="quarter" idx="5"/>
          </p:nvPr>
        </p:nvSpPr>
        <p:spPr>
          <a:noFill/>
        </p:spPr>
        <p:txBody>
          <a:bodyPr/>
          <a:lstStyle/>
          <a:p>
            <a:fld id="{B794B529-4C58-F544-BE63-185C0E03E837}" type="slidenum">
              <a:rPr lang="en-US"/>
              <a:pPr/>
              <a:t>19</a:t>
            </a:fld>
            <a:endParaRPr lang="en-US" dirty="0"/>
          </a:p>
        </p:txBody>
      </p:sp>
    </p:spTree>
    <p:extLst>
      <p:ext uri="{BB962C8B-B14F-4D97-AF65-F5344CB8AC3E}">
        <p14:creationId xmlns:p14="http://schemas.microsoft.com/office/powerpoint/2010/main" val="159389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7</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Coastal marsh in the U.S. state of South Carolina.</a:t>
            </a:r>
            <a:endParaRPr noProof="1">
              <a:solidFill>
                <a:srgbClr val="221E1F"/>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7FBB6F80-DD02-5C42-8040-E2A00FA9477C}" type="slidenum">
              <a:rPr lang="en-US"/>
              <a:pPr/>
              <a:t>20</a:t>
            </a:fld>
            <a:endParaRPr lang="en-US" dirty="0"/>
          </a:p>
        </p:txBody>
      </p:sp>
    </p:spTree>
    <p:extLst>
      <p:ext uri="{BB962C8B-B14F-4D97-AF65-F5344CB8AC3E}">
        <p14:creationId xmlns:p14="http://schemas.microsoft.com/office/powerpoint/2010/main" val="311536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128313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.8</a:t>
            </a:r>
            <a:r>
              <a:rPr lang="en-US" b="0" baseline="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Mangrove forest on the coast of Thailand. Mangroves have roots that curve up from the mud and water to obtain oxygen from the air, in the fashion of a snorkel.</a:t>
            </a:r>
            <a:endParaRPr noProof="1">
              <a:solidFill>
                <a:srgbClr val="221E1F"/>
              </a:solidFill>
              <a:ea typeface="ＭＳ Ｐゴシック" charset="-128"/>
            </a:endParaRPr>
          </a:p>
        </p:txBody>
      </p:sp>
      <p:sp>
        <p:nvSpPr>
          <p:cNvPr id="80900" name="Slide Number Placeholder 3"/>
          <p:cNvSpPr>
            <a:spLocks noGrp="1"/>
          </p:cNvSpPr>
          <p:nvPr>
            <p:ph type="sldNum" sz="quarter" idx="5"/>
          </p:nvPr>
        </p:nvSpPr>
        <p:spPr>
          <a:noFill/>
        </p:spPr>
        <p:txBody>
          <a:bodyPr/>
          <a:lstStyle/>
          <a:p>
            <a:fld id="{5AB78A7F-BD96-5348-9208-4E4CDEC8ADF9}" type="slidenum">
              <a:rPr lang="en-US"/>
              <a:pPr/>
              <a:t>21</a:t>
            </a:fld>
            <a:endParaRPr lang="en-US" dirty="0"/>
          </a:p>
        </p:txBody>
      </p:sp>
    </p:spTree>
    <p:extLst>
      <p:ext uri="{BB962C8B-B14F-4D97-AF65-F5344CB8AC3E}">
        <p14:creationId xmlns:p14="http://schemas.microsoft.com/office/powerpoint/2010/main" val="413434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.9</a:t>
            </a:r>
            <a:r>
              <a:rPr lang="en-US" b="0" baseline="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Seagrass beds, such as this one near the coast of San Clemente Island, California, support a variety of marine species.</a:t>
            </a:r>
            <a:endParaRPr noProof="1">
              <a:solidFill>
                <a:srgbClr val="221E1F"/>
              </a:solidFill>
              <a:ea typeface="ＭＳ Ｐゴシック" charset="-128"/>
            </a:endParaRPr>
          </a:p>
        </p:txBody>
      </p:sp>
      <p:sp>
        <p:nvSpPr>
          <p:cNvPr id="80900" name="Slide Number Placeholder 3"/>
          <p:cNvSpPr>
            <a:spLocks noGrp="1"/>
          </p:cNvSpPr>
          <p:nvPr>
            <p:ph type="sldNum" sz="quarter" idx="5"/>
          </p:nvPr>
        </p:nvSpPr>
        <p:spPr>
          <a:noFill/>
        </p:spPr>
        <p:txBody>
          <a:bodyPr/>
          <a:lstStyle/>
          <a:p>
            <a:fld id="{5AB78A7F-BD96-5348-9208-4E4CDEC8ADF9}" type="slidenum">
              <a:rPr lang="en-US"/>
              <a:pPr/>
              <a:t>22</a:t>
            </a:fld>
            <a:endParaRPr lang="en-US" dirty="0"/>
          </a:p>
        </p:txBody>
      </p:sp>
    </p:spTree>
    <p:extLst>
      <p:ext uri="{BB962C8B-B14F-4D97-AF65-F5344CB8AC3E}">
        <p14:creationId xmlns:p14="http://schemas.microsoft.com/office/powerpoint/2010/main" val="1899064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36F67D09-7620-374A-8D7A-C8F1F25D8C54}" type="slidenum">
              <a:rPr lang="en-US"/>
              <a:pPr/>
              <a:t>23</a:t>
            </a:fld>
            <a:endParaRPr lang="en-US" dirty="0"/>
          </a:p>
        </p:txBody>
      </p:sp>
    </p:spTree>
    <p:extLst>
      <p:ext uri="{BB962C8B-B14F-4D97-AF65-F5344CB8AC3E}">
        <p14:creationId xmlns:p14="http://schemas.microsoft.com/office/powerpoint/2010/main" val="3645133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8.10 </a:t>
            </a:r>
            <a:r>
              <a:rPr lang="en-US" sz="1200" b="0" i="0" u="none" strike="noStrike" kern="1200" baseline="0" dirty="0">
                <a:solidFill>
                  <a:schemeClr val="tx1"/>
                </a:solidFill>
                <a:latin typeface="Arial"/>
                <a:ea typeface="ＭＳ Ｐゴシック" pitchFamily="1" charset="-128"/>
                <a:cs typeface="ＭＳ Ｐゴシック" charset="-128"/>
              </a:rPr>
              <a:t>Living between the tides: Some organisms with specialized niches are found in various zones on rocky shore beaches (top) and barrier or sandy beaches (bottom). Organisms are not drawn to scale.</a:t>
            </a:r>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24</a:t>
            </a:fld>
            <a:endParaRPr lang="en-US" dirty="0"/>
          </a:p>
        </p:txBody>
      </p:sp>
    </p:spTree>
    <p:extLst>
      <p:ext uri="{BB962C8B-B14F-4D97-AF65-F5344CB8AC3E}">
        <p14:creationId xmlns:p14="http://schemas.microsoft.com/office/powerpoint/2010/main" val="847900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D9336723-4316-AE42-9FFD-233AC86FA83E}" type="slidenum">
              <a:rPr lang="en-US"/>
              <a:pPr/>
              <a:t>27</a:t>
            </a:fld>
            <a:endParaRPr lang="en-US" dirty="0"/>
          </a:p>
        </p:txBody>
      </p:sp>
    </p:spTree>
    <p:extLst>
      <p:ext uri="{BB962C8B-B14F-4D97-AF65-F5344CB8AC3E}">
        <p14:creationId xmlns:p14="http://schemas.microsoft.com/office/powerpoint/2010/main" val="756731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32D85AD4-D77E-3D45-8E7D-FCDC6D1D7EDC}" type="slidenum">
              <a:rPr lang="en-US"/>
              <a:pPr/>
              <a:t>28</a:t>
            </a:fld>
            <a:endParaRPr lang="en-US" dirty="0"/>
          </a:p>
        </p:txBody>
      </p:sp>
    </p:spTree>
    <p:extLst>
      <p:ext uri="{BB962C8B-B14F-4D97-AF65-F5344CB8AC3E}">
        <p14:creationId xmlns:p14="http://schemas.microsoft.com/office/powerpoint/2010/main" val="271238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074939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8.11 </a:t>
            </a:r>
            <a:r>
              <a:rPr lang="en-US" sz="1200" b="0" i="0" u="none" strike="noStrike" kern="1200" baseline="0" dirty="0">
                <a:solidFill>
                  <a:schemeClr val="tx1"/>
                </a:solidFill>
                <a:latin typeface="Arial"/>
                <a:ea typeface="ＭＳ Ｐゴシック" pitchFamily="1" charset="-128"/>
                <a:cs typeface="ＭＳ Ｐゴシック" charset="-128"/>
              </a:rPr>
              <a:t>A shore upwelling occurs when deep, cool, nutrient-rich waters are drawn up to replace surface water moved away from a steep coast by wind flowing along the coast toward the equator.</a:t>
            </a:r>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30</a:t>
            </a:fld>
            <a:endParaRPr lang="en-US" dirty="0"/>
          </a:p>
        </p:txBody>
      </p:sp>
    </p:spTree>
    <p:extLst>
      <p:ext uri="{BB962C8B-B14F-4D97-AF65-F5344CB8AC3E}">
        <p14:creationId xmlns:p14="http://schemas.microsoft.com/office/powerpoint/2010/main" val="4288884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31</a:t>
            </a:fld>
            <a:endParaRPr lang="en-US" dirty="0"/>
          </a:p>
        </p:txBody>
      </p:sp>
    </p:spTree>
    <p:extLst>
      <p:ext uri="{BB962C8B-B14F-4D97-AF65-F5344CB8AC3E}">
        <p14:creationId xmlns:p14="http://schemas.microsoft.com/office/powerpoint/2010/main" val="3639334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B101661F-1E1D-AD4D-9124-CAEBC4CB4F10}" type="slidenum">
              <a:rPr lang="en-US"/>
              <a:pPr/>
              <a:t>32</a:t>
            </a:fld>
            <a:endParaRPr lang="en-US" dirty="0"/>
          </a:p>
        </p:txBody>
      </p:sp>
    </p:spTree>
    <p:extLst>
      <p:ext uri="{BB962C8B-B14F-4D97-AF65-F5344CB8AC3E}">
        <p14:creationId xmlns:p14="http://schemas.microsoft.com/office/powerpoint/2010/main" val="60945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a:t>
            </a:r>
            <a:r>
              <a:rPr b="0" noProof="1">
                <a:solidFill>
                  <a:srgbClr val="221E1F"/>
                </a:solidFill>
                <a:ea typeface="ＭＳ Ｐゴシック" charset="-128"/>
              </a:rPr>
              <a:t>1</a:t>
            </a:r>
            <a:r>
              <a:rPr lang="en-US" b="0" baseline="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This bleached coral has lost most of its algae because of changes in the environment such as warming of the waters and deposition of sediments.</a:t>
            </a:r>
            <a:endParaRPr noProof="1">
              <a:solidFill>
                <a:srgbClr val="221E1F"/>
              </a:solidFill>
              <a:ea typeface="ＭＳ Ｐゴシック" charset="-128"/>
            </a:endParaRPr>
          </a:p>
        </p:txBody>
      </p:sp>
      <p:sp>
        <p:nvSpPr>
          <p:cNvPr id="63492" name="Slide Number Placeholder 3"/>
          <p:cNvSpPr>
            <a:spLocks noGrp="1"/>
          </p:cNvSpPr>
          <p:nvPr>
            <p:ph type="sldNum" sz="quarter" idx="5"/>
          </p:nvPr>
        </p:nvSpPr>
        <p:spPr>
          <a:noFill/>
        </p:spPr>
        <p:txBody>
          <a:bodyPr/>
          <a:lstStyle/>
          <a:p>
            <a:fld id="{21490D7F-849F-9742-B644-6182380B1AD3}" type="slidenum">
              <a:rPr lang="en-US"/>
              <a:pPr/>
              <a:t>4</a:t>
            </a:fld>
            <a:endParaRPr lang="en-US" dirty="0"/>
          </a:p>
        </p:txBody>
      </p:sp>
    </p:spTree>
    <p:extLst>
      <p:ext uri="{BB962C8B-B14F-4D97-AF65-F5344CB8AC3E}">
        <p14:creationId xmlns:p14="http://schemas.microsoft.com/office/powerpoint/2010/main" val="109276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A3411499-C065-D54C-9791-BB8376199855}" type="slidenum">
              <a:rPr lang="en-US"/>
              <a:pPr/>
              <a:t>33</a:t>
            </a:fld>
            <a:endParaRPr lang="en-US" dirty="0"/>
          </a:p>
        </p:txBody>
      </p:sp>
    </p:spTree>
    <p:extLst>
      <p:ext uri="{BB962C8B-B14F-4D97-AF65-F5344CB8AC3E}">
        <p14:creationId xmlns:p14="http://schemas.microsoft.com/office/powerpoint/2010/main" val="2713560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.12</a:t>
            </a:r>
            <a:r>
              <a:rPr lang="en-US" b="0" baseline="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Human </a:t>
            </a:r>
            <a:r>
              <a:rPr lang="en-US" sz="1200" b="0" i="0" u="none" strike="noStrike" kern="1200" baseline="0" dirty="0">
                <a:solidFill>
                  <a:schemeClr val="tx1"/>
                </a:solidFill>
                <a:latin typeface="Arial"/>
                <a:ea typeface="ＭＳ Ｐゴシック" pitchFamily="1" charset="-128"/>
                <a:cs typeface="ＭＳ Ｐゴシック" charset="-128"/>
              </a:rPr>
              <a:t>activities have major harmful impacts on all marine ecosystems (left) and particularly on coral reefs (right) (Concept 8.3). Critical thinking: Which two of the threats to marine ecosystems do you think are the most serious? Why? Which two of the threats to coral reefs do you think are the most serious? Why?</a:t>
            </a:r>
            <a:endParaRPr noProof="1">
              <a:solidFill>
                <a:srgbClr val="221E1F"/>
              </a:solidFill>
              <a:ea typeface="ＭＳ Ｐゴシック" charset="-128"/>
            </a:endParaRPr>
          </a:p>
        </p:txBody>
      </p:sp>
      <p:sp>
        <p:nvSpPr>
          <p:cNvPr id="90116" name="Slide Number Placeholder 3"/>
          <p:cNvSpPr>
            <a:spLocks noGrp="1"/>
          </p:cNvSpPr>
          <p:nvPr>
            <p:ph type="sldNum" sz="quarter" idx="5"/>
          </p:nvPr>
        </p:nvSpPr>
        <p:spPr>
          <a:noFill/>
        </p:spPr>
        <p:txBody>
          <a:bodyPr/>
          <a:lstStyle/>
          <a:p>
            <a:fld id="{B98E4821-6879-E74B-BBB4-9439976C598A}" type="slidenum">
              <a:rPr lang="en-US"/>
              <a:pPr/>
              <a:t>34</a:t>
            </a:fld>
            <a:endParaRPr lang="en-US" dirty="0"/>
          </a:p>
        </p:txBody>
      </p:sp>
    </p:spTree>
    <p:extLst>
      <p:ext uri="{BB962C8B-B14F-4D97-AF65-F5344CB8AC3E}">
        <p14:creationId xmlns:p14="http://schemas.microsoft.com/office/powerpoint/2010/main" val="4059772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58095A16-4C5B-C945-A5A4-6DD7141EB477}" type="slidenum">
              <a:rPr lang="en-US"/>
              <a:pPr/>
              <a:t>35</a:t>
            </a:fld>
            <a:endParaRPr lang="en-US" dirty="0"/>
          </a:p>
        </p:txBody>
      </p:sp>
    </p:spTree>
    <p:extLst>
      <p:ext uri="{BB962C8B-B14F-4D97-AF65-F5344CB8AC3E}">
        <p14:creationId xmlns:p14="http://schemas.microsoft.com/office/powerpoint/2010/main" val="2667780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A80EA9B5-E519-0942-91A7-C5E0E8C5624B}" type="slidenum">
              <a:rPr lang="en-US"/>
              <a:pPr/>
              <a:t>36</a:t>
            </a:fld>
            <a:endParaRPr lang="en-US" dirty="0"/>
          </a:p>
        </p:txBody>
      </p:sp>
    </p:spTree>
    <p:extLst>
      <p:ext uri="{BB962C8B-B14F-4D97-AF65-F5344CB8AC3E}">
        <p14:creationId xmlns:p14="http://schemas.microsoft.com/office/powerpoint/2010/main" val="2677312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1055ABDB-85D5-D948-A7D8-E3ACBF9B83E4}" type="slidenum">
              <a:rPr lang="en-US"/>
              <a:pPr/>
              <a:t>37</a:t>
            </a:fld>
            <a:endParaRPr lang="en-US" dirty="0"/>
          </a:p>
        </p:txBody>
      </p:sp>
    </p:spTree>
    <p:extLst>
      <p:ext uri="{BB962C8B-B14F-4D97-AF65-F5344CB8AC3E}">
        <p14:creationId xmlns:p14="http://schemas.microsoft.com/office/powerpoint/2010/main" val="2546542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462169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.14</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Freshwater systems provide many important ecosystem and economic services (Concept 8.4). Critical thinking: Which two ecosystem services and which two economic services do you think are the most important? Why?</a:t>
            </a:r>
            <a:endParaRPr noProof="1">
              <a:solidFill>
                <a:srgbClr val="221E1F"/>
              </a:solidFill>
              <a:ea typeface="ＭＳ Ｐゴシック" charset="-128"/>
            </a:endParaRPr>
          </a:p>
        </p:txBody>
      </p:sp>
      <p:sp>
        <p:nvSpPr>
          <p:cNvPr id="97284" name="Slide Number Placeholder 3"/>
          <p:cNvSpPr>
            <a:spLocks noGrp="1"/>
          </p:cNvSpPr>
          <p:nvPr>
            <p:ph type="sldNum" sz="quarter" idx="5"/>
          </p:nvPr>
        </p:nvSpPr>
        <p:spPr>
          <a:noFill/>
        </p:spPr>
        <p:txBody>
          <a:bodyPr/>
          <a:lstStyle/>
          <a:p>
            <a:fld id="{C37139C9-C9B8-8B4E-8EB9-82CA2FEF438B}" type="slidenum">
              <a:rPr lang="en-US"/>
              <a:pPr/>
              <a:t>39</a:t>
            </a:fld>
            <a:endParaRPr lang="en-US" dirty="0"/>
          </a:p>
        </p:txBody>
      </p:sp>
    </p:spTree>
    <p:extLst>
      <p:ext uri="{BB962C8B-B14F-4D97-AF65-F5344CB8AC3E}">
        <p14:creationId xmlns:p14="http://schemas.microsoft.com/office/powerpoint/2010/main" val="77584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b="0" noProof="1">
                <a:solidFill>
                  <a:srgbClr val="221E1F"/>
                </a:solidFill>
                <a:ea typeface="ＭＳ Ｐゴシック" charset="-128"/>
              </a:rPr>
              <a:t>Figure 8</a:t>
            </a:r>
            <a:r>
              <a:rPr lang="en-US" b="0" noProof="1">
                <a:solidFill>
                  <a:srgbClr val="221E1F"/>
                </a:solidFill>
                <a:ea typeface="ＭＳ Ｐゴシック" charset="-128"/>
              </a:rPr>
              <a:t>.15</a:t>
            </a:r>
            <a:r>
              <a:rPr b="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A typical deep temperate-zone lake has distinct zones of life. Critical thinking</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How are deep lakes similar to tropical rain forests? (Hint: See Figure 7.20)</a:t>
            </a:r>
            <a:endParaRPr noProof="1">
              <a:solidFill>
                <a:srgbClr val="221E1F"/>
              </a:solidFill>
              <a:ea typeface="ＭＳ Ｐゴシック" charset="-128"/>
            </a:endParaRPr>
          </a:p>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8B4B6A2B-9981-234A-B073-FE94C7A1D7B4}" type="slidenum">
              <a:rPr lang="en-US"/>
              <a:pPr/>
              <a:t>40</a:t>
            </a:fld>
            <a:endParaRPr lang="en-US" dirty="0"/>
          </a:p>
        </p:txBody>
      </p:sp>
    </p:spTree>
    <p:extLst>
      <p:ext uri="{BB962C8B-B14F-4D97-AF65-F5344CB8AC3E}">
        <p14:creationId xmlns:p14="http://schemas.microsoft.com/office/powerpoint/2010/main" val="2621441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39E3C683-85D6-F040-A6F7-0731B491E56C}" type="slidenum">
              <a:rPr lang="en-US"/>
              <a:pPr/>
              <a:t>41</a:t>
            </a:fld>
            <a:endParaRPr lang="en-US" dirty="0"/>
          </a:p>
        </p:txBody>
      </p:sp>
    </p:spTree>
    <p:extLst>
      <p:ext uri="{BB962C8B-B14F-4D97-AF65-F5344CB8AC3E}">
        <p14:creationId xmlns:p14="http://schemas.microsoft.com/office/powerpoint/2010/main" val="3496240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rgbClr val="000000"/>
                </a:solidFill>
                <a:ea typeface="ＭＳ Ｐゴシック" charset="-128"/>
              </a:rPr>
              <a:t>Figure</a:t>
            </a:r>
            <a:r>
              <a:rPr lang="en-US" b="0" baseline="0" dirty="0">
                <a:solidFill>
                  <a:srgbClr val="000000"/>
                </a:solidFill>
                <a:ea typeface="ＭＳ Ｐゴシック" charset="-128"/>
              </a:rPr>
              <a:t> 8.16 </a:t>
            </a:r>
            <a:r>
              <a:rPr lang="en-US" sz="1200" kern="1200" baseline="0" dirty="0">
                <a:solidFill>
                  <a:schemeClr val="tx1"/>
                </a:solidFill>
                <a:ea typeface="ＭＳ Ｐゴシック" pitchFamily="1" charset="-128"/>
                <a:cs typeface="ＭＳ Ｐゴシック" charset="-128"/>
              </a:rPr>
              <a:t>Trillium Lake, in the U.S. state of Oregon, with a view of Mt. Hood.</a:t>
            </a:r>
          </a:p>
          <a:p>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42</a:t>
            </a:fld>
            <a:endParaRPr lang="en-US" dirty="0"/>
          </a:p>
        </p:txBody>
      </p:sp>
    </p:spTree>
    <p:extLst>
      <p:ext uri="{BB962C8B-B14F-4D97-AF65-F5344CB8AC3E}">
        <p14:creationId xmlns:p14="http://schemas.microsoft.com/office/powerpoint/2010/main" val="414434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E830FDB2-67C3-784F-9AEE-A902DB949EE7}" type="slidenum">
              <a:rPr lang="en-US"/>
              <a:pPr/>
              <a:t>5</a:t>
            </a:fld>
            <a:endParaRPr lang="en-US" dirty="0"/>
          </a:p>
        </p:txBody>
      </p:sp>
    </p:spTree>
    <p:extLst>
      <p:ext uri="{BB962C8B-B14F-4D97-AF65-F5344CB8AC3E}">
        <p14:creationId xmlns:p14="http://schemas.microsoft.com/office/powerpoint/2010/main" val="694925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a typeface="ＭＳ Ｐゴシック" pitchFamily="1" charset="-128"/>
                <a:cs typeface="ＭＳ Ｐゴシック" charset="-128"/>
              </a:rPr>
              <a:t>Figure 8.17 </a:t>
            </a:r>
            <a:r>
              <a:rPr lang="en-US" sz="1200" b="0" i="0" u="none" strike="noStrike" kern="1200" baseline="0" dirty="0">
                <a:solidFill>
                  <a:schemeClr val="tx1"/>
                </a:solidFill>
                <a:latin typeface="Arial"/>
                <a:ea typeface="ＭＳ Ｐゴシック" pitchFamily="1" charset="-128"/>
                <a:cs typeface="ＭＳ Ｐゴシック" charset="-128"/>
              </a:rPr>
              <a:t>This eutrophic lake has received large flows of plant nutrients. As a result, its surface is covered with mats of algae.</a:t>
            </a:r>
            <a:endParaRPr lang="el-GR" b="1" dirty="0">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43</a:t>
            </a:fld>
            <a:endParaRPr lang="en-US" dirty="0"/>
          </a:p>
        </p:txBody>
      </p:sp>
    </p:spTree>
    <p:extLst>
      <p:ext uri="{BB962C8B-B14F-4D97-AF65-F5344CB8AC3E}">
        <p14:creationId xmlns:p14="http://schemas.microsoft.com/office/powerpoint/2010/main" val="1651914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3B2F4F56-8C35-D64D-AEB6-6413CF1CD98D}" type="slidenum">
              <a:rPr lang="en-US"/>
              <a:pPr/>
              <a:t>47</a:t>
            </a:fld>
            <a:endParaRPr lang="en-US" dirty="0"/>
          </a:p>
        </p:txBody>
      </p:sp>
    </p:spTree>
    <p:extLst>
      <p:ext uri="{BB962C8B-B14F-4D97-AF65-F5344CB8AC3E}">
        <p14:creationId xmlns:p14="http://schemas.microsoft.com/office/powerpoint/2010/main" val="554494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48</a:t>
            </a:fld>
            <a:endParaRPr lang="en-US" dirty="0"/>
          </a:p>
        </p:txBody>
      </p:sp>
    </p:spTree>
    <p:extLst>
      <p:ext uri="{BB962C8B-B14F-4D97-AF65-F5344CB8AC3E}">
        <p14:creationId xmlns:p14="http://schemas.microsoft.com/office/powerpoint/2010/main" val="2332994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ea typeface="ＭＳ Ｐゴシック" charset="-128"/>
              </a:rPr>
              <a:t>Figure</a:t>
            </a:r>
            <a:r>
              <a:rPr lang="en-US" b="0" baseline="0" dirty="0">
                <a:solidFill>
                  <a:srgbClr val="000000"/>
                </a:solidFill>
                <a:ea typeface="ＭＳ Ｐゴシック" charset="-128"/>
              </a:rPr>
              <a:t> 8.18 </a:t>
            </a:r>
            <a:r>
              <a:rPr lang="en-US" sz="1200" b="0" i="0" u="none" strike="noStrike" kern="1200" baseline="0" dirty="0">
                <a:solidFill>
                  <a:schemeClr val="tx1"/>
                </a:solidFill>
                <a:latin typeface="Arial"/>
                <a:ea typeface="ＭＳ Ｐゴシック" pitchFamily="1" charset="-128"/>
                <a:cs typeface="ＭＳ Ｐゴシック" charset="-128"/>
              </a:rPr>
              <a:t>There are three zones in the downhill flow of water: the source zone, which contains headwater</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streams found in highlands and mountains (see inset photo); the transition zone, which contains wider, lower-elevation streams; and the floodplain zone, which contains rivers that empty into larger rivers or into the ocean. Critical thinking:</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How might the building of many dams and reservoirs along a river’s path to the ocean affect its sediment input into the ocean and change the river’s delta?</a:t>
            </a:r>
            <a:endParaRPr lang="el-GR" b="1" dirty="0">
              <a:solidFill>
                <a:srgbClr val="000000"/>
              </a:solidFill>
              <a:ea typeface="ＭＳ Ｐゴシック" charset="-128"/>
            </a:endParaRPr>
          </a:p>
        </p:txBody>
      </p:sp>
    </p:spTree>
    <p:extLst>
      <p:ext uri="{BB962C8B-B14F-4D97-AF65-F5344CB8AC3E}">
        <p14:creationId xmlns:p14="http://schemas.microsoft.com/office/powerpoint/2010/main" val="1826282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3852426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2031160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8.19 </a:t>
            </a:r>
            <a:r>
              <a:rPr lang="en-US" sz="1200" kern="1200" baseline="0" dirty="0">
                <a:solidFill>
                  <a:schemeClr val="tx1"/>
                </a:solidFill>
                <a:ea typeface="ＭＳ Ｐゴシック" pitchFamily="1" charset="-128"/>
                <a:cs typeface="ＭＳ Ｐゴシック" charset="-128"/>
              </a:rPr>
              <a:t>This great white egret lives in an inland marsh in the Florida Everglades (left). This cypress swamp (right) is located in South Carolina.</a:t>
            </a:r>
            <a:endParaRPr lang="en-US" b="1"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52</a:t>
            </a:fld>
            <a:endParaRPr lang="en-US" dirty="0"/>
          </a:p>
        </p:txBody>
      </p:sp>
    </p:spTree>
    <p:extLst>
      <p:ext uri="{BB962C8B-B14F-4D97-AF65-F5344CB8AC3E}">
        <p14:creationId xmlns:p14="http://schemas.microsoft.com/office/powerpoint/2010/main" val="2062110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4E8CCEA0-7698-6045-9F18-F9B2A2ECA869}" type="slidenum">
              <a:rPr lang="en-US"/>
              <a:pPr/>
              <a:t>53</a:t>
            </a:fld>
            <a:endParaRPr lang="en-US" dirty="0"/>
          </a:p>
        </p:txBody>
      </p:sp>
    </p:spTree>
    <p:extLst>
      <p:ext uri="{BB962C8B-B14F-4D97-AF65-F5344CB8AC3E}">
        <p14:creationId xmlns:p14="http://schemas.microsoft.com/office/powerpoint/2010/main" val="2949728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9572" name="Slide Number Placeholder 3"/>
          <p:cNvSpPr>
            <a:spLocks noGrp="1"/>
          </p:cNvSpPr>
          <p:nvPr>
            <p:ph type="sldNum" sz="quarter" idx="5"/>
          </p:nvPr>
        </p:nvSpPr>
        <p:spPr>
          <a:noFill/>
        </p:spPr>
        <p:txBody>
          <a:bodyPr/>
          <a:lstStyle/>
          <a:p>
            <a:fld id="{F818A033-0B35-1146-BE91-278632C6FD65}" type="slidenum">
              <a:rPr lang="en-US"/>
              <a:pPr/>
              <a:t>54</a:t>
            </a:fld>
            <a:endParaRPr lang="en-US" dirty="0"/>
          </a:p>
        </p:txBody>
      </p:sp>
    </p:spTree>
    <p:extLst>
      <p:ext uri="{BB962C8B-B14F-4D97-AF65-F5344CB8AC3E}">
        <p14:creationId xmlns:p14="http://schemas.microsoft.com/office/powerpoint/2010/main" val="799749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55</a:t>
            </a:fld>
            <a:endParaRPr lang="en-US" dirty="0"/>
          </a:p>
        </p:txBody>
      </p:sp>
    </p:spTree>
    <p:extLst>
      <p:ext uri="{BB962C8B-B14F-4D97-AF65-F5344CB8AC3E}">
        <p14:creationId xmlns:p14="http://schemas.microsoft.com/office/powerpoint/2010/main" val="266827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5540" name="Slide Number Placeholder 3"/>
          <p:cNvSpPr>
            <a:spLocks noGrp="1"/>
          </p:cNvSpPr>
          <p:nvPr>
            <p:ph type="sldNum" sz="quarter" idx="5"/>
          </p:nvPr>
        </p:nvSpPr>
        <p:spPr>
          <a:noFill/>
        </p:spPr>
        <p:txBody>
          <a:bodyPr/>
          <a:lstStyle/>
          <a:p>
            <a:fld id="{C83AC939-B1FD-6E41-87F0-25EC9162B6AA}" type="slidenum">
              <a:rPr lang="en-US"/>
              <a:pPr/>
              <a:t>6</a:t>
            </a:fld>
            <a:endParaRPr lang="en-US" dirty="0"/>
          </a:p>
        </p:txBody>
      </p:sp>
    </p:spTree>
    <p:extLst>
      <p:ext uri="{BB962C8B-B14F-4D97-AF65-F5344CB8AC3E}">
        <p14:creationId xmlns:p14="http://schemas.microsoft.com/office/powerpoint/2010/main" val="16821030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778707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403963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6564" name="Slide Number Placeholder 3"/>
          <p:cNvSpPr>
            <a:spLocks noGrp="1"/>
          </p:cNvSpPr>
          <p:nvPr>
            <p:ph type="sldNum" sz="quarter" idx="5"/>
          </p:nvPr>
        </p:nvSpPr>
        <p:spPr>
          <a:noFill/>
        </p:spPr>
        <p:txBody>
          <a:bodyPr/>
          <a:lstStyle/>
          <a:p>
            <a:fld id="{0C1E95A5-5EC0-C645-B8F6-F73790ED323B}" type="slidenum">
              <a:rPr lang="en-US"/>
              <a:pPr/>
              <a:t>7</a:t>
            </a:fld>
            <a:endParaRPr lang="en-US" dirty="0"/>
          </a:p>
        </p:txBody>
      </p:sp>
    </p:spTree>
    <p:extLst>
      <p:ext uri="{BB962C8B-B14F-4D97-AF65-F5344CB8AC3E}">
        <p14:creationId xmlns:p14="http://schemas.microsoft.com/office/powerpoint/2010/main" val="238287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91C1B1A5-1270-F347-9661-8B130B76AA58}" type="slidenum">
              <a:rPr lang="en-US"/>
              <a:pPr/>
              <a:t>8</a:t>
            </a:fld>
            <a:endParaRPr lang="en-US" dirty="0"/>
          </a:p>
        </p:txBody>
      </p:sp>
    </p:spTree>
    <p:extLst>
      <p:ext uri="{BB962C8B-B14F-4D97-AF65-F5344CB8AC3E}">
        <p14:creationId xmlns:p14="http://schemas.microsoft.com/office/powerpoint/2010/main" val="269600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8.2 </a:t>
            </a:r>
            <a:r>
              <a:rPr lang="en-US" sz="1200" b="0" i="0" u="none" strike="noStrike" kern="1200" baseline="0" dirty="0">
                <a:solidFill>
                  <a:schemeClr val="tx1"/>
                </a:solidFill>
                <a:latin typeface="Arial"/>
                <a:ea typeface="ＭＳ Ｐゴシック" pitchFamily="1" charset="-128"/>
                <a:cs typeface="ＭＳ Ｐゴシック" charset="-128"/>
              </a:rPr>
              <a:t>Jellyfish are drifting zooplankton that use their long tentacles with stinging cells to stun or kill their prey.</a:t>
            </a:r>
          </a:p>
          <a:p>
            <a:r>
              <a:rPr lang="en-US" sz="1200" b="0" i="0" u="none" strike="noStrike" kern="1200" baseline="0" dirty="0">
                <a:solidFill>
                  <a:schemeClr val="tx1"/>
                </a:solidFill>
                <a:latin typeface="Arial"/>
                <a:ea typeface="ＭＳ Ｐゴシック" pitchFamily="1" charset="-128"/>
                <a:cs typeface="ＭＳ Ｐゴシック" charset="-128"/>
              </a:rPr>
              <a:t>Figure 8.3 Starfish on a coral reef. The starfish is also called a sea star because it is not a fish</a:t>
            </a:r>
            <a:endParaRPr lang="en-US"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9</a:t>
            </a:fld>
            <a:endParaRPr lang="en-US" dirty="0"/>
          </a:p>
        </p:txBody>
      </p:sp>
    </p:spTree>
    <p:extLst>
      <p:ext uri="{BB962C8B-B14F-4D97-AF65-F5344CB8AC3E}">
        <p14:creationId xmlns:p14="http://schemas.microsoft.com/office/powerpoint/2010/main" val="255415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1675600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9075875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87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409027291"/>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949132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9358609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6</a:t>
            </a:r>
          </a:p>
          <a:p>
            <a:pPr algn="ctr"/>
            <a:r>
              <a:rPr lang="en-US" sz="4000" dirty="0"/>
              <a:t>Aquatic Biodiversity</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9CD42EE8-B50D-4BF6-964C-2238DE0DA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418280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t>Aquatic Species Drift, Swim, Crawl, and Cling </a:t>
            </a:r>
            <a:br>
              <a:rPr lang="en-US" dirty="0"/>
            </a:br>
            <a:r>
              <a:rPr lang="en-US" dirty="0"/>
              <a:t>(3 of 4)</a:t>
            </a:r>
          </a:p>
        </p:txBody>
      </p:sp>
      <p:sp>
        <p:nvSpPr>
          <p:cNvPr id="14339" name="Content Placeholder 2"/>
          <p:cNvSpPr>
            <a:spLocks noGrp="1"/>
          </p:cNvSpPr>
          <p:nvPr>
            <p:ph idx="1"/>
          </p:nvPr>
        </p:nvSpPr>
        <p:spPr/>
        <p:txBody>
          <a:bodyPr/>
          <a:lstStyle/>
          <a:p>
            <a:r>
              <a:rPr lang="en-US"/>
              <a:t>Nekton </a:t>
            </a:r>
          </a:p>
          <a:p>
            <a:pPr lvl="1"/>
            <a:r>
              <a:rPr lang="en-US"/>
              <a:t>Strong swimmers–fish, turtles, whales</a:t>
            </a:r>
          </a:p>
          <a:p>
            <a:r>
              <a:rPr lang="en-US"/>
              <a:t>Benthos</a:t>
            </a:r>
          </a:p>
          <a:p>
            <a:pPr lvl="1"/>
            <a:r>
              <a:rPr lang="en-US"/>
              <a:t>Bottom dwellers–oysters, sea stars, clams, lobsters, crabs</a:t>
            </a:r>
          </a:p>
          <a:p>
            <a:r>
              <a:rPr lang="en-US"/>
              <a:t>Decomposers</a:t>
            </a:r>
          </a:p>
          <a:p>
            <a:pPr lvl="1"/>
            <a:r>
              <a:rPr lang="en-US"/>
              <a:t>Mostly bacteria</a:t>
            </a:r>
          </a:p>
          <a:p>
            <a:endParaRPr lang="en-US" dirty="0"/>
          </a:p>
        </p:txBody>
      </p:sp>
    </p:spTree>
    <p:extLst>
      <p:ext uri="{BB962C8B-B14F-4D97-AF65-F5344CB8AC3E}">
        <p14:creationId xmlns:p14="http://schemas.microsoft.com/office/powerpoint/2010/main" val="363431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noChangeArrowheads="1"/>
          </p:cNvSpPr>
          <p:nvPr>
            <p:ph type="title"/>
          </p:nvPr>
        </p:nvSpPr>
        <p:spPr/>
        <p:txBody>
          <a:bodyPr>
            <a:normAutofit fontScale="90000"/>
          </a:bodyPr>
          <a:lstStyle/>
          <a:p>
            <a:r>
              <a:rPr lang="en-US" dirty="0"/>
              <a:t>Aquatic Species Drift, Swim, Crawl, and Cling </a:t>
            </a:r>
            <a:br>
              <a:rPr lang="en-US" dirty="0"/>
            </a:br>
            <a:r>
              <a:rPr lang="en-US" dirty="0"/>
              <a:t>(4 of 4)</a:t>
            </a:r>
          </a:p>
        </p:txBody>
      </p:sp>
      <p:sp>
        <p:nvSpPr>
          <p:cNvPr id="15363" name="Content Placeholder 3"/>
          <p:cNvSpPr>
            <a:spLocks noGrp="1" noChangeArrowheads="1"/>
          </p:cNvSpPr>
          <p:nvPr>
            <p:ph idx="1"/>
          </p:nvPr>
        </p:nvSpPr>
        <p:spPr/>
        <p:txBody>
          <a:bodyPr/>
          <a:lstStyle/>
          <a:p>
            <a:r>
              <a:rPr lang="en-US"/>
              <a:t>Key factors in the types and numbers of organisms</a:t>
            </a:r>
          </a:p>
          <a:p>
            <a:pPr lvl="1"/>
            <a:r>
              <a:rPr lang="en-US"/>
              <a:t>Temperature</a:t>
            </a:r>
          </a:p>
          <a:p>
            <a:pPr lvl="1"/>
            <a:r>
              <a:rPr lang="en-US"/>
              <a:t>Dissolved oxygen content</a:t>
            </a:r>
          </a:p>
          <a:p>
            <a:pPr lvl="1"/>
            <a:r>
              <a:rPr lang="en-US"/>
              <a:t>Availability of food</a:t>
            </a:r>
          </a:p>
          <a:p>
            <a:pPr lvl="1"/>
            <a:r>
              <a:rPr lang="en-US"/>
              <a:t>Availability of light and nutrients needed for photosynthesis</a:t>
            </a:r>
          </a:p>
          <a:p>
            <a:r>
              <a:rPr lang="en-US"/>
              <a:t>Turbidity</a:t>
            </a:r>
          </a:p>
          <a:p>
            <a:pPr lvl="1"/>
            <a:r>
              <a:rPr lang="en-US"/>
              <a:t>Degree of cloudiness in water</a:t>
            </a:r>
            <a:endParaRPr lang="en-US" dirty="0"/>
          </a:p>
        </p:txBody>
      </p:sp>
    </p:spTree>
    <p:extLst>
      <p:ext uri="{BB962C8B-B14F-4D97-AF65-F5344CB8AC3E}">
        <p14:creationId xmlns:p14="http://schemas.microsoft.com/office/powerpoint/2010/main" val="331033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noChangeArrowheads="1"/>
          </p:cNvSpPr>
          <p:nvPr>
            <p:ph type="title"/>
          </p:nvPr>
        </p:nvSpPr>
        <p:spPr/>
        <p:txBody>
          <a:bodyPr>
            <a:normAutofit fontScale="90000"/>
          </a:bodyPr>
          <a:lstStyle/>
          <a:p>
            <a:r>
              <a:rPr lang="en-US" dirty="0"/>
              <a:t>6.2 Why Are Marine Aquatic Systems Important? </a:t>
            </a:r>
          </a:p>
        </p:txBody>
      </p:sp>
      <p:sp>
        <p:nvSpPr>
          <p:cNvPr id="17411" name="Content Placeholder 3"/>
          <p:cNvSpPr>
            <a:spLocks noGrp="1" noChangeArrowheads="1"/>
          </p:cNvSpPr>
          <p:nvPr>
            <p:ph idx="1"/>
          </p:nvPr>
        </p:nvSpPr>
        <p:spPr/>
        <p:txBody>
          <a:bodyPr/>
          <a:lstStyle/>
          <a:p>
            <a:r>
              <a:rPr lang="en-US"/>
              <a:t>Saltwater ecosystems</a:t>
            </a:r>
          </a:p>
          <a:p>
            <a:pPr lvl="1"/>
            <a:r>
              <a:rPr lang="en-US"/>
              <a:t>Provide major ecosystem and economic services </a:t>
            </a:r>
          </a:p>
          <a:p>
            <a:pPr lvl="1"/>
            <a:r>
              <a:rPr lang="en-US"/>
              <a:t>Irreplaceable reservoirs of biodiversity</a:t>
            </a:r>
            <a:endParaRPr lang="en-US" dirty="0"/>
          </a:p>
        </p:txBody>
      </p:sp>
    </p:spTree>
    <p:extLst>
      <p:ext uri="{BB962C8B-B14F-4D97-AF65-F5344CB8AC3E}">
        <p14:creationId xmlns:p14="http://schemas.microsoft.com/office/powerpoint/2010/main" val="95627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p:txBody>
          <a:bodyPr>
            <a:normAutofit fontScale="90000"/>
          </a:bodyPr>
          <a:lstStyle/>
          <a:p>
            <a:r>
              <a:rPr lang="en-US" dirty="0"/>
              <a:t>Oceans Provide Vital Ecosystem and Economic Services (1 of 4)</a:t>
            </a:r>
          </a:p>
        </p:txBody>
      </p:sp>
      <p:sp>
        <p:nvSpPr>
          <p:cNvPr id="18435" name="Content Placeholder 3"/>
          <p:cNvSpPr>
            <a:spLocks noGrp="1" noChangeArrowheads="1"/>
          </p:cNvSpPr>
          <p:nvPr>
            <p:ph idx="1"/>
          </p:nvPr>
        </p:nvSpPr>
        <p:spPr/>
        <p:txBody>
          <a:bodyPr/>
          <a:lstStyle/>
          <a:p>
            <a:r>
              <a:rPr lang="en-US"/>
              <a:t>Oceans produce more than half of oxygen we breathe</a:t>
            </a:r>
          </a:p>
          <a:p>
            <a:pPr lvl="1"/>
            <a:r>
              <a:rPr lang="en-US"/>
              <a:t>Provide most of the rain that sustains water supply</a:t>
            </a:r>
          </a:p>
          <a:p>
            <a:r>
              <a:rPr lang="en-US"/>
              <a:t>110 million tons of seafood harvested per year</a:t>
            </a:r>
          </a:p>
          <a:p>
            <a:r>
              <a:rPr lang="en-US"/>
              <a:t>The earth’s oceans are poorly understood</a:t>
            </a:r>
          </a:p>
          <a:p>
            <a:pPr lvl="1"/>
            <a:r>
              <a:rPr lang="en-US"/>
              <a:t>Potential source of ecological and economic benefits</a:t>
            </a:r>
          </a:p>
          <a:p>
            <a:endParaRPr lang="en-US" dirty="0"/>
          </a:p>
        </p:txBody>
      </p:sp>
    </p:spTree>
    <p:extLst>
      <p:ext uri="{BB962C8B-B14F-4D97-AF65-F5344CB8AC3E}">
        <p14:creationId xmlns:p14="http://schemas.microsoft.com/office/powerpoint/2010/main" val="147850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p:txBody>
          <a:bodyPr>
            <a:normAutofit fontScale="90000"/>
          </a:bodyPr>
          <a:lstStyle/>
          <a:p>
            <a:r>
              <a:rPr lang="en-US" dirty="0"/>
              <a:t>Oceans Provide Vital Ecosystem and Economic Services (2 of 4)</a:t>
            </a:r>
          </a:p>
        </p:txBody>
      </p:sp>
      <p:sp>
        <p:nvSpPr>
          <p:cNvPr id="18435" name="Content Placeholder 3"/>
          <p:cNvSpPr>
            <a:spLocks noGrp="1" noChangeArrowheads="1"/>
          </p:cNvSpPr>
          <p:nvPr>
            <p:ph idx="1"/>
          </p:nvPr>
        </p:nvSpPr>
        <p:spPr/>
        <p:txBody>
          <a:bodyPr/>
          <a:lstStyle/>
          <a:p>
            <a:r>
              <a:rPr lang="en-US"/>
              <a:t>Three major life zones</a:t>
            </a:r>
          </a:p>
          <a:p>
            <a:pPr lvl="1"/>
            <a:r>
              <a:rPr lang="en-US"/>
              <a:t>Coastal zone</a:t>
            </a:r>
          </a:p>
          <a:p>
            <a:pPr lvl="2"/>
            <a:r>
              <a:rPr lang="en-US"/>
              <a:t>Warm, nutrient rich, shallow water</a:t>
            </a:r>
          </a:p>
          <a:p>
            <a:pPr lvl="2"/>
            <a:r>
              <a:rPr lang="en-US"/>
              <a:t>Extends from land to edge of continental shelf</a:t>
            </a:r>
          </a:p>
          <a:p>
            <a:pPr lvl="2"/>
            <a:r>
              <a:rPr lang="en-US"/>
              <a:t>Makes up less than 10% of world’s ocean area</a:t>
            </a:r>
          </a:p>
          <a:p>
            <a:pPr lvl="2"/>
            <a:r>
              <a:rPr lang="en-US"/>
              <a:t>Contains 90% of all marine species</a:t>
            </a:r>
          </a:p>
          <a:p>
            <a:pPr lvl="1"/>
            <a:r>
              <a:rPr lang="en-US"/>
              <a:t>Open sea</a:t>
            </a:r>
          </a:p>
          <a:p>
            <a:pPr lvl="1"/>
            <a:r>
              <a:rPr lang="en-US"/>
              <a:t>Ocean bottom</a:t>
            </a:r>
          </a:p>
          <a:p>
            <a:endParaRPr lang="en-US" dirty="0"/>
          </a:p>
        </p:txBody>
      </p:sp>
    </p:spTree>
    <p:extLst>
      <p:ext uri="{BB962C8B-B14F-4D97-AF65-F5344CB8AC3E}">
        <p14:creationId xmlns:p14="http://schemas.microsoft.com/office/powerpoint/2010/main" val="6284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Oceans Provide Vital Ecosystem and Economic Services (3 of 4)</a:t>
            </a:r>
          </a:p>
        </p:txBody>
      </p:sp>
      <p:pic>
        <p:nvPicPr>
          <p:cNvPr id="2" name="Picture 1" descr="An illustration shows information about Marine Ecosystems in a tabular format.&#10;The first column, namely, the Ecosystem Services lists the texts “Oxygen supplied through photosynthesis, water purification, climate moderation, CO2 absorption, nutrient cycling, reduced storm damage (mangroves, barrier islands, and coastal wetlands), and Biodiversity species and habitats.” The next column shows two photos, where one shows the photo of a turtle swimming, coral reefs, and fishes under water. The next photo shows a beach-side and tall buildings along the length of the sea shore. The next column shows Economic Services that lists the texts “Food, Energy from waves and tides, pharmaceuticals, Harbors and transportation routes, recreation and tourism, employment, and miner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1220" y="1156854"/>
            <a:ext cx="4869180" cy="4862946"/>
          </a:xfrm>
          <a:prstGeom prst="rect">
            <a:avLst/>
          </a:prstGeom>
        </p:spPr>
      </p:pic>
    </p:spTree>
    <p:extLst>
      <p:ext uri="{BB962C8B-B14F-4D97-AF65-F5344CB8AC3E}">
        <p14:creationId xmlns:p14="http://schemas.microsoft.com/office/powerpoint/2010/main" val="345151627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Oceans Provide Vital Ecosystem and Economic Services (4 of 4)</a:t>
            </a:r>
          </a:p>
        </p:txBody>
      </p:sp>
      <p:pic>
        <p:nvPicPr>
          <p:cNvPr id="2" name="Picture 1" descr="An illustration shows major life zones and vertical zones in an ocean, which shows water temperature (degree C) starting from 0 and ending at 30 with an interval of 5 along the x-axis and depth in meters with marking 0, 50, 100, 200, 500, 1000, 1500, 2000, 3000, 4000, 5000, and 10000 along the y-axis from top to bottom. The readings between 0 to 200 is labeled as photosynthesis. The region between 200 to 1500 is labeled as Twilight. The region between 1500 and 10000 is labeled as darkness. The entire rectangular region formed by covering the x-axis and y-axis is divided into two portions by a linear graph-like structure starting from 0 on the other side of the y-axis or a line parallel to y-axis and touches the x-axis just very close to x-axis forming a slant line comprising of wave like formations. The text below the linear graph reads “Water temperature drops rapidly between the euphotic zone and the abyssal zone in an area called the thermocline.” A dotted line parallel to x-axis is drawn at a level of 1500 touching the linear graph and the region below it Abyssal zone. Another dotted line is drawn parallel to x-axis at a level of 200 touching the linear graph and extends beyond the linear graph as continental shelf. The region below this line is labeled as Bathyal zone. A vertical line is drawn from the top touching the line coinciding with the continental shelf.  Open sea level is marked at the zero level after the vertical line drawn.  The region before the vertical line is marked as coastal zone. The region below the open sea level is labeled as Euphotic zone. The high tide and low tide are labeled in the coastal region. The region between the minimum point and the maximum point of the low tide region is labeled as Estuarine zone. The sun is shown in the sky on the right top. Fishes and other organisms are shown below the open sea level. The turtles, octopus, and other water animals are seen in the coastal z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19200"/>
            <a:ext cx="5723312" cy="4724538"/>
          </a:xfrm>
          <a:prstGeom prst="rect">
            <a:avLst/>
          </a:prstGeom>
        </p:spPr>
      </p:pic>
    </p:spTree>
    <p:extLst>
      <p:ext uri="{BB962C8B-B14F-4D97-AF65-F5344CB8AC3E}">
        <p14:creationId xmlns:p14="http://schemas.microsoft.com/office/powerpoint/2010/main" val="108720724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noChangeArrowheads="1"/>
          </p:cNvSpPr>
          <p:nvPr>
            <p:ph type="title"/>
          </p:nvPr>
        </p:nvSpPr>
        <p:spPr/>
        <p:txBody>
          <a:bodyPr>
            <a:normAutofit fontScale="90000"/>
          </a:bodyPr>
          <a:lstStyle/>
          <a:p>
            <a:r>
              <a:rPr lang="en-US" dirty="0"/>
              <a:t>Estuaries and Coastal Wetlands Are Highly Productive (1 of 6)</a:t>
            </a:r>
          </a:p>
        </p:txBody>
      </p:sp>
      <p:sp>
        <p:nvSpPr>
          <p:cNvPr id="21507" name="Content Placeholder7"/>
          <p:cNvSpPr>
            <a:spLocks noGrp="1" noChangeArrowheads="1"/>
          </p:cNvSpPr>
          <p:nvPr>
            <p:ph idx="1"/>
          </p:nvPr>
        </p:nvSpPr>
        <p:spPr/>
        <p:txBody>
          <a:bodyPr/>
          <a:lstStyle/>
          <a:p>
            <a:r>
              <a:rPr lang="en-US"/>
              <a:t>Estuaries</a:t>
            </a:r>
          </a:p>
          <a:p>
            <a:pPr lvl="1"/>
            <a:r>
              <a:rPr lang="en-US"/>
              <a:t>Aquatic zone where river meets the sea</a:t>
            </a:r>
          </a:p>
          <a:p>
            <a:r>
              <a:rPr lang="en-US"/>
              <a:t>Coastal wetlands</a:t>
            </a:r>
          </a:p>
          <a:p>
            <a:pPr lvl="1"/>
            <a:r>
              <a:rPr lang="en-US"/>
              <a:t>Coastal land covered with water all or part of the year</a:t>
            </a:r>
          </a:p>
          <a:p>
            <a:pPr lvl="1"/>
            <a:r>
              <a:rPr lang="en-US"/>
              <a:t>Include coastal marshes (salt marshes) and mangrove forests</a:t>
            </a:r>
          </a:p>
          <a:p>
            <a:r>
              <a:rPr lang="en-US"/>
              <a:t>Very productive ecosystems with high nutrient levels</a:t>
            </a:r>
          </a:p>
          <a:p>
            <a:pPr lvl="1"/>
            <a:endParaRPr lang="en-US" dirty="0"/>
          </a:p>
        </p:txBody>
      </p:sp>
    </p:spTree>
    <p:extLst>
      <p:ext uri="{BB962C8B-B14F-4D97-AF65-F5344CB8AC3E}">
        <p14:creationId xmlns:p14="http://schemas.microsoft.com/office/powerpoint/2010/main" val="23047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Estuaries and Coastal Wetlands Are Highly Productive (2 of 6)</a:t>
            </a:r>
          </a:p>
        </p:txBody>
      </p:sp>
      <p:sp>
        <p:nvSpPr>
          <p:cNvPr id="3" name="Content Placeholder 2"/>
          <p:cNvSpPr>
            <a:spLocks noGrp="1"/>
          </p:cNvSpPr>
          <p:nvPr>
            <p:ph idx="1"/>
          </p:nvPr>
        </p:nvSpPr>
        <p:spPr/>
        <p:txBody>
          <a:bodyPr/>
          <a:lstStyle/>
          <a:p>
            <a:r>
              <a:rPr lang="en-US"/>
              <a:t>Seagrass beds</a:t>
            </a:r>
          </a:p>
          <a:p>
            <a:pPr lvl="1"/>
            <a:r>
              <a:rPr lang="en-US"/>
              <a:t>Occur in shallow coastal water</a:t>
            </a:r>
          </a:p>
          <a:p>
            <a:pPr lvl="1"/>
            <a:r>
              <a:rPr lang="en-US"/>
              <a:t>Host up to 60 species of grasses and plants</a:t>
            </a:r>
          </a:p>
          <a:p>
            <a:pPr lvl="1"/>
            <a:r>
              <a:rPr lang="en-US"/>
              <a:t>Support a variety of marine species</a:t>
            </a:r>
          </a:p>
          <a:p>
            <a:endParaRPr lang="en-US" dirty="0"/>
          </a:p>
        </p:txBody>
      </p:sp>
    </p:spTree>
    <p:extLst>
      <p:ext uri="{BB962C8B-B14F-4D97-AF65-F5344CB8AC3E}">
        <p14:creationId xmlns:p14="http://schemas.microsoft.com/office/powerpoint/2010/main" val="287140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(3 of 6)</a:t>
            </a:r>
          </a:p>
        </p:txBody>
      </p:sp>
      <p:pic>
        <p:nvPicPr>
          <p:cNvPr id="2" name="Picture 1" descr="A satellite photo of an estuary is shown, where a cloud like formation can be viewed at the mouth of the estuary. The river flows through the estuary in a downward dire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1231946"/>
            <a:ext cx="5473515" cy="4711654"/>
          </a:xfrm>
          <a:prstGeom prst="rect">
            <a:avLst/>
          </a:prstGeom>
        </p:spPr>
      </p:pic>
    </p:spTree>
    <p:extLst>
      <p:ext uri="{BB962C8B-B14F-4D97-AF65-F5344CB8AC3E}">
        <p14:creationId xmlns:p14="http://schemas.microsoft.com/office/powerpoint/2010/main" val="41563780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dirty="0"/>
              <a:t>Core Case Study: Why Should We Care about Coral Reefs? (1 of 3)</a:t>
            </a:r>
          </a:p>
        </p:txBody>
      </p:sp>
      <p:sp>
        <p:nvSpPr>
          <p:cNvPr id="4099" name="Content Placeholder 3"/>
          <p:cNvSpPr>
            <a:spLocks noGrp="1" noChangeArrowheads="1"/>
          </p:cNvSpPr>
          <p:nvPr>
            <p:ph idx="1"/>
          </p:nvPr>
        </p:nvSpPr>
        <p:spPr/>
        <p:txBody>
          <a:bodyPr/>
          <a:lstStyle/>
          <a:p>
            <a:r>
              <a:rPr lang="en-US"/>
              <a:t>Coral reefs among world’s oldest, most diverse, and most productive ecosystems</a:t>
            </a:r>
          </a:p>
          <a:p>
            <a:pPr lvl="1"/>
            <a:r>
              <a:rPr lang="en-US"/>
              <a:t>Form in clear, warm coastal waters in tropical areas</a:t>
            </a:r>
          </a:p>
          <a:p>
            <a:pPr lvl="1"/>
            <a:r>
              <a:rPr lang="en-US"/>
              <a:t>Tiny animals (polyps) and single-celled algae have a mutualistic relationship</a:t>
            </a:r>
          </a:p>
          <a:p>
            <a:pPr lvl="1"/>
            <a:r>
              <a:rPr lang="en-US"/>
              <a:t>Polyps secrete calcium carbonate shells, which become coral reefs</a:t>
            </a:r>
            <a:endParaRPr lang="en-US" dirty="0"/>
          </a:p>
        </p:txBody>
      </p:sp>
    </p:spTree>
    <p:extLst>
      <p:ext uri="{BB962C8B-B14F-4D97-AF65-F5344CB8AC3E}">
        <p14:creationId xmlns:p14="http://schemas.microsoft.com/office/powerpoint/2010/main" val="362200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(4 of 6)</a:t>
            </a:r>
          </a:p>
        </p:txBody>
      </p:sp>
      <p:pic>
        <p:nvPicPr>
          <p:cNvPr id="3" name="Picture 2" descr="A photo shows a marshy land, where water and crops grown are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71600"/>
            <a:ext cx="7419109" cy="4479730"/>
          </a:xfrm>
          <a:prstGeom prst="rect">
            <a:avLst/>
          </a:prstGeom>
        </p:spPr>
      </p:pic>
    </p:spTree>
    <p:extLst>
      <p:ext uri="{BB962C8B-B14F-4D97-AF65-F5344CB8AC3E}">
        <p14:creationId xmlns:p14="http://schemas.microsoft.com/office/powerpoint/2010/main" val="198531713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(5 of 6)</a:t>
            </a:r>
          </a:p>
        </p:txBody>
      </p:sp>
      <p:pic>
        <p:nvPicPr>
          <p:cNvPr id="3" name="Picture 2" descr="A photo shows mangrove forest, which has curved roots shown above the water level amidst water and muddy 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925" y="1219200"/>
            <a:ext cx="6109855" cy="4672584"/>
          </a:xfrm>
          <a:prstGeom prst="rect">
            <a:avLst/>
          </a:prstGeom>
        </p:spPr>
      </p:pic>
    </p:spTree>
    <p:extLst>
      <p:ext uri="{BB962C8B-B14F-4D97-AF65-F5344CB8AC3E}">
        <p14:creationId xmlns:p14="http://schemas.microsoft.com/office/powerpoint/2010/main" val="7054599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Estuaries and Coastal Wetlands Are Highly Productive (6 of 6)</a:t>
            </a:r>
          </a:p>
        </p:txBody>
      </p:sp>
      <p:pic>
        <p:nvPicPr>
          <p:cNvPr id="3" name="Picture 2" descr="A photo shows sea grass beds and many colorful fishes swimming around in the sea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39" y="1249177"/>
            <a:ext cx="7086322" cy="4618223"/>
          </a:xfrm>
          <a:prstGeom prst="rect">
            <a:avLst/>
          </a:prstGeom>
        </p:spPr>
      </p:pic>
    </p:spTree>
    <p:extLst>
      <p:ext uri="{BB962C8B-B14F-4D97-AF65-F5344CB8AC3E}">
        <p14:creationId xmlns:p14="http://schemas.microsoft.com/office/powerpoint/2010/main" val="16635626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noChangeArrowheads="1"/>
          </p:cNvSpPr>
          <p:nvPr>
            <p:ph type="title"/>
          </p:nvPr>
        </p:nvSpPr>
        <p:spPr/>
        <p:txBody>
          <a:bodyPr>
            <a:normAutofit fontScale="90000"/>
          </a:bodyPr>
          <a:lstStyle/>
          <a:p>
            <a:r>
              <a:rPr lang="en-US" dirty="0"/>
              <a:t>Rocky and Sandy Shores Host Different Types of Organisms (1 of 2)</a:t>
            </a:r>
          </a:p>
        </p:txBody>
      </p:sp>
      <p:sp>
        <p:nvSpPr>
          <p:cNvPr id="28675" name="Content Placeholder 3"/>
          <p:cNvSpPr>
            <a:spLocks noGrp="1" noChangeArrowheads="1"/>
          </p:cNvSpPr>
          <p:nvPr>
            <p:ph idx="1"/>
          </p:nvPr>
        </p:nvSpPr>
        <p:spPr/>
        <p:txBody>
          <a:bodyPr/>
          <a:lstStyle/>
          <a:p>
            <a:r>
              <a:rPr lang="en-US"/>
              <a:t>Intertidal zone</a:t>
            </a:r>
          </a:p>
          <a:p>
            <a:pPr lvl="1"/>
            <a:r>
              <a:rPr lang="en-US"/>
              <a:t>Area of shore between high and low tides</a:t>
            </a:r>
          </a:p>
          <a:p>
            <a:r>
              <a:rPr lang="en-US"/>
              <a:t>Organisms must survive with daily salinity and moisture changes</a:t>
            </a:r>
          </a:p>
          <a:p>
            <a:r>
              <a:rPr lang="en-US"/>
              <a:t>Rocky shores</a:t>
            </a:r>
          </a:p>
          <a:p>
            <a:pPr lvl="1"/>
            <a:r>
              <a:rPr lang="en-US"/>
              <a:t>Pounded by waves</a:t>
            </a:r>
          </a:p>
          <a:p>
            <a:r>
              <a:rPr lang="en-US"/>
              <a:t>Barrier beaches (sandy shores)</a:t>
            </a:r>
          </a:p>
          <a:p>
            <a:pPr lvl="1"/>
            <a:r>
              <a:rPr lang="en-US"/>
              <a:t>Most organisms burrow, dig, or tunnel in sand</a:t>
            </a:r>
            <a:endParaRPr lang="en-US" dirty="0"/>
          </a:p>
        </p:txBody>
      </p:sp>
    </p:spTree>
    <p:extLst>
      <p:ext uri="{BB962C8B-B14F-4D97-AF65-F5344CB8AC3E}">
        <p14:creationId xmlns:p14="http://schemas.microsoft.com/office/powerpoint/2010/main" val="25633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Rocky and Sandy Shores Host Different Types of Organisms (2 of 2)</a:t>
            </a:r>
          </a:p>
        </p:txBody>
      </p:sp>
      <p:pic>
        <p:nvPicPr>
          <p:cNvPr id="3" name="Picture 2" descr="An illustration shows four sections.&#10;The first section shows a photo of a Rocky shore beach where high tides dash the rocks.&#10; The second section is an illustration which shows water flowing amidst rocks where the hide tide and low tide zone are labeled. The zone in between the low and high tide shows the existence of several organisms which are enlarged within circles, which include Sea star, Anemone, Hermit crab, and Shore crab. Several other organisms are also shown within the circles in and around that include Sea urchin, Sculpin, Nudibranch, Monterey flatworm, kelp, Sea lettuce, Barnacles, Mussel, and Periwinkle.&#10;The third section shows a photo of a barrier beach which shows sun’s rays falling on sea waters.&#10;The fourth section shows an illustration that shows a high tide zone on the right side and low tide zone on the left side. Several marine organisms are shown in both the zone which are enlarged and shown within the circles and labeled. The organisms in the low tide zone include Silversides and blue crab. The organisms found in the high tide zone are enlarged within the circles and labeled, which include peanut worm, clam, dwarf olive, beach flea, and tiger beetle. Few other organisms shown and labeled are white sand macoma, sand dollar, moon snail, mole shrimp, and ghost shri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295400"/>
            <a:ext cx="4389120" cy="4563687"/>
          </a:xfrm>
          <a:prstGeom prst="rect">
            <a:avLst/>
          </a:prstGeom>
        </p:spPr>
      </p:pic>
    </p:spTree>
    <p:extLst>
      <p:ext uri="{BB962C8B-B14F-4D97-AF65-F5344CB8AC3E}">
        <p14:creationId xmlns:p14="http://schemas.microsoft.com/office/powerpoint/2010/main" val="245638683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The Importance of Wetlands </a:t>
            </a:r>
            <a:br>
              <a:rPr lang="en-US" dirty="0"/>
            </a:br>
            <a:r>
              <a:rPr lang="en-US" dirty="0"/>
              <a:t>(1 of 2)</a:t>
            </a:r>
          </a:p>
        </p:txBody>
      </p:sp>
      <p:sp>
        <p:nvSpPr>
          <p:cNvPr id="3" name="Content Placeholder 2"/>
          <p:cNvSpPr>
            <a:spLocks noGrp="1"/>
          </p:cNvSpPr>
          <p:nvPr>
            <p:ph idx="1"/>
          </p:nvPr>
        </p:nvSpPr>
        <p:spPr/>
        <p:txBody>
          <a:bodyPr>
            <a:normAutofit lnSpcReduction="10000"/>
          </a:bodyPr>
          <a:lstStyle/>
          <a:p>
            <a:r>
              <a:rPr lang="en-US" dirty="0"/>
              <a:t>Wetlands are areas that are saturated with water all or part of the year</a:t>
            </a:r>
          </a:p>
          <a:p>
            <a:pPr lvl="1"/>
            <a:r>
              <a:rPr lang="en-US" dirty="0"/>
              <a:t>Have standing shallow water with emergent vegetation</a:t>
            </a:r>
          </a:p>
          <a:p>
            <a:pPr lvl="1"/>
            <a:r>
              <a:rPr lang="en-US" dirty="0"/>
              <a:t>Contain communities of plants and animals that have adapted to continuously wet conditions</a:t>
            </a:r>
          </a:p>
          <a:p>
            <a:r>
              <a:rPr lang="en-US" dirty="0"/>
              <a:t>Freshwater wetlands include</a:t>
            </a:r>
          </a:p>
          <a:p>
            <a:pPr lvl="1"/>
            <a:r>
              <a:rPr lang="en-US" dirty="0"/>
              <a:t>Swamps</a:t>
            </a:r>
          </a:p>
          <a:p>
            <a:pPr lvl="1"/>
            <a:r>
              <a:rPr lang="en-US" dirty="0"/>
              <a:t>Marshes</a:t>
            </a:r>
          </a:p>
          <a:p>
            <a:pPr lvl="1"/>
            <a:r>
              <a:rPr lang="en-US" dirty="0"/>
              <a:t>Bogs</a:t>
            </a:r>
          </a:p>
          <a:p>
            <a:pPr lvl="1"/>
            <a:r>
              <a:rPr lang="en-US" dirty="0"/>
              <a:t>Fens</a:t>
            </a:r>
          </a:p>
          <a:p>
            <a:pPr lvl="1"/>
            <a:r>
              <a:rPr lang="en-US" dirty="0"/>
              <a:t>Prairie potholes</a:t>
            </a:r>
          </a:p>
          <a:p>
            <a:pPr lvl="1"/>
            <a:endParaRPr lang="en-US" dirty="0"/>
          </a:p>
        </p:txBody>
      </p:sp>
    </p:spTree>
    <p:extLst>
      <p:ext uri="{BB962C8B-B14F-4D97-AF65-F5344CB8AC3E}">
        <p14:creationId xmlns:p14="http://schemas.microsoft.com/office/powerpoint/2010/main" val="130317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The Importance of Wetlands </a:t>
            </a:r>
            <a:br>
              <a:rPr lang="en-US" dirty="0"/>
            </a:br>
            <a:r>
              <a:rPr lang="en-US" dirty="0"/>
              <a:t>(2 of 2)</a:t>
            </a:r>
          </a:p>
        </p:txBody>
      </p:sp>
      <p:sp>
        <p:nvSpPr>
          <p:cNvPr id="3" name="Content Placeholder 2"/>
          <p:cNvSpPr>
            <a:spLocks noGrp="1"/>
          </p:cNvSpPr>
          <p:nvPr>
            <p:ph idx="1"/>
          </p:nvPr>
        </p:nvSpPr>
        <p:spPr/>
        <p:txBody>
          <a:bodyPr/>
          <a:lstStyle/>
          <a:p>
            <a:r>
              <a:rPr lang="en-US" dirty="0"/>
              <a:t>Saltwater wetlands include</a:t>
            </a:r>
          </a:p>
          <a:p>
            <a:pPr lvl="1"/>
            <a:r>
              <a:rPr lang="en-US" dirty="0"/>
              <a:t>Estuaries</a:t>
            </a:r>
          </a:p>
          <a:p>
            <a:pPr lvl="1"/>
            <a:r>
              <a:rPr lang="en-US" dirty="0"/>
              <a:t>Mangrove swamps</a:t>
            </a:r>
          </a:p>
          <a:p>
            <a:pPr lvl="1"/>
            <a:r>
              <a:rPr lang="en-US" dirty="0"/>
              <a:t>Coastal marshes</a:t>
            </a:r>
          </a:p>
          <a:p>
            <a:r>
              <a:rPr lang="en-US" dirty="0"/>
              <a:t>Both provide many ecosystems services</a:t>
            </a:r>
          </a:p>
        </p:txBody>
      </p:sp>
    </p:spTree>
    <p:extLst>
      <p:ext uri="{BB962C8B-B14F-4D97-AF65-F5344CB8AC3E}">
        <p14:creationId xmlns:p14="http://schemas.microsoft.com/office/powerpoint/2010/main" val="1721731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noChangeArrowheads="1"/>
          </p:cNvSpPr>
          <p:nvPr>
            <p:ph type="title"/>
          </p:nvPr>
        </p:nvSpPr>
        <p:spPr/>
        <p:txBody>
          <a:bodyPr>
            <a:normAutofit fontScale="90000"/>
          </a:bodyPr>
          <a:lstStyle/>
          <a:p>
            <a:r>
              <a:rPr lang="en-US"/>
              <a:t>Case Study: Revisiting Coral Reefs -Amazing Centers of Biodiversity</a:t>
            </a:r>
            <a:endParaRPr lang="en-US" dirty="0"/>
          </a:p>
        </p:txBody>
      </p:sp>
      <p:sp>
        <p:nvSpPr>
          <p:cNvPr id="30723" name="Content Placeholder 3"/>
          <p:cNvSpPr>
            <a:spLocks noGrp="1" noChangeArrowheads="1"/>
          </p:cNvSpPr>
          <p:nvPr>
            <p:ph idx="1"/>
          </p:nvPr>
        </p:nvSpPr>
        <p:spPr/>
        <p:txBody>
          <a:bodyPr/>
          <a:lstStyle/>
          <a:p>
            <a:r>
              <a:rPr lang="en-US" dirty="0"/>
              <a:t>Marine equivalent of tropical rain forests</a:t>
            </a:r>
          </a:p>
          <a:p>
            <a:r>
              <a:rPr lang="en-US" dirty="0"/>
              <a:t>Reefs are being destroyed and damaged worldwide</a:t>
            </a:r>
          </a:p>
          <a:p>
            <a:r>
              <a:rPr lang="en-US" dirty="0"/>
              <a:t>Ocean acidification</a:t>
            </a:r>
          </a:p>
          <a:p>
            <a:pPr lvl="1"/>
            <a:r>
              <a:rPr lang="en-US" dirty="0"/>
              <a:t>Oceans absorb CO</a:t>
            </a:r>
            <a:r>
              <a:rPr lang="en-US" baseline="-25000" dirty="0"/>
              <a:t>2</a:t>
            </a:r>
          </a:p>
          <a:p>
            <a:pPr lvl="1"/>
            <a:r>
              <a:rPr lang="en-US" dirty="0"/>
              <a:t>CO</a:t>
            </a:r>
            <a:r>
              <a:rPr lang="en-US" baseline="-25000" dirty="0"/>
              <a:t>2</a:t>
            </a:r>
            <a:r>
              <a:rPr lang="en-US" dirty="0"/>
              <a:t> reacts with ocean water to form a weak acid that decreases levels of carbonate ions (CO</a:t>
            </a:r>
            <a:r>
              <a:rPr lang="en-US" baseline="-25000" dirty="0"/>
              <a:t>3</a:t>
            </a:r>
            <a:r>
              <a:rPr lang="en-US" baseline="30000" dirty="0"/>
              <a:t>2–</a:t>
            </a:r>
            <a:r>
              <a:rPr lang="en-US" dirty="0"/>
              <a:t>) needed to form coral</a:t>
            </a:r>
          </a:p>
        </p:txBody>
      </p:sp>
    </p:spTree>
    <p:extLst>
      <p:ext uri="{BB962C8B-B14F-4D97-AF65-F5344CB8AC3E}">
        <p14:creationId xmlns:p14="http://schemas.microsoft.com/office/powerpoint/2010/main" val="398221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noChangeArrowheads="1"/>
          </p:cNvSpPr>
          <p:nvPr>
            <p:ph type="title"/>
          </p:nvPr>
        </p:nvSpPr>
        <p:spPr/>
        <p:txBody>
          <a:bodyPr>
            <a:normAutofit fontScale="90000"/>
          </a:bodyPr>
          <a:lstStyle/>
          <a:p>
            <a:r>
              <a:rPr lang="en-US" dirty="0"/>
              <a:t>The Open Sea and the Ocean Floor Host a Variety of Species (1 of 3)</a:t>
            </a:r>
          </a:p>
        </p:txBody>
      </p:sp>
      <p:sp>
        <p:nvSpPr>
          <p:cNvPr id="28675" name="Content Placeholder 3"/>
          <p:cNvSpPr>
            <a:spLocks noGrp="1" noChangeArrowheads="1"/>
          </p:cNvSpPr>
          <p:nvPr>
            <p:ph idx="1"/>
          </p:nvPr>
        </p:nvSpPr>
        <p:spPr>
          <a:xfrm>
            <a:off x="190500" y="1371600"/>
            <a:ext cx="8763000" cy="4830763"/>
          </a:xfrm>
        </p:spPr>
        <p:txBody>
          <a:bodyPr/>
          <a:lstStyle/>
          <a:p>
            <a:r>
              <a:rPr lang="en-US" dirty="0"/>
              <a:t>Three vertical zones of the open sea (pelagic zone)</a:t>
            </a:r>
          </a:p>
          <a:p>
            <a:pPr lvl="1"/>
            <a:r>
              <a:rPr lang="en-US" dirty="0"/>
              <a:t>Euphotic zone</a:t>
            </a:r>
          </a:p>
          <a:p>
            <a:pPr lvl="2"/>
            <a:r>
              <a:rPr lang="en-US" dirty="0"/>
              <a:t>Phytoplankton</a:t>
            </a:r>
          </a:p>
          <a:p>
            <a:pPr lvl="2"/>
            <a:r>
              <a:rPr lang="en-US" dirty="0"/>
              <a:t>Nutrient levels low</a:t>
            </a:r>
          </a:p>
          <a:p>
            <a:pPr lvl="2"/>
            <a:r>
              <a:rPr lang="en-US" dirty="0"/>
              <a:t>Dissolved oxygen levels high</a:t>
            </a:r>
          </a:p>
          <a:p>
            <a:pPr lvl="2"/>
            <a:r>
              <a:rPr lang="en-US" dirty="0"/>
              <a:t>Upwelling brings nutrients from below</a:t>
            </a:r>
          </a:p>
          <a:p>
            <a:pPr lvl="1"/>
            <a:r>
              <a:rPr lang="en-US" dirty="0" err="1"/>
              <a:t>Bathyal</a:t>
            </a:r>
            <a:r>
              <a:rPr lang="en-US" dirty="0"/>
              <a:t> zone</a:t>
            </a:r>
          </a:p>
          <a:p>
            <a:pPr lvl="2"/>
            <a:r>
              <a:rPr lang="en-US" dirty="0"/>
              <a:t>Dimly lit middle zone</a:t>
            </a:r>
          </a:p>
          <a:p>
            <a:pPr lvl="2"/>
            <a:r>
              <a:rPr lang="en-US" dirty="0"/>
              <a:t>Zooplankton and smaller fishes</a:t>
            </a:r>
          </a:p>
        </p:txBody>
      </p:sp>
    </p:spTree>
    <p:extLst>
      <p:ext uri="{BB962C8B-B14F-4D97-AF65-F5344CB8AC3E}">
        <p14:creationId xmlns:p14="http://schemas.microsoft.com/office/powerpoint/2010/main" val="323671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dirty="0"/>
              <a:t>The Open Sea and the Ocean Floor Host a Variety of Species (2 of 3)</a:t>
            </a:r>
          </a:p>
        </p:txBody>
      </p:sp>
      <p:sp>
        <p:nvSpPr>
          <p:cNvPr id="3" name="Content Placeholder 2"/>
          <p:cNvSpPr>
            <a:spLocks noGrp="1"/>
          </p:cNvSpPr>
          <p:nvPr>
            <p:ph idx="1"/>
          </p:nvPr>
        </p:nvSpPr>
        <p:spPr/>
        <p:txBody>
          <a:bodyPr/>
          <a:lstStyle/>
          <a:p>
            <a:r>
              <a:rPr lang="en-US"/>
              <a:t>Three vertical zones (cont’d.)</a:t>
            </a:r>
          </a:p>
          <a:p>
            <a:pPr lvl="1"/>
            <a:r>
              <a:rPr lang="en-US"/>
              <a:t>Abyssal zone</a:t>
            </a:r>
          </a:p>
          <a:p>
            <a:pPr lvl="2"/>
            <a:r>
              <a:rPr lang="en-US"/>
              <a:t>Dark and cold</a:t>
            </a:r>
          </a:p>
          <a:p>
            <a:pPr lvl="2"/>
            <a:r>
              <a:rPr lang="en-US"/>
              <a:t>High levels of nutrients</a:t>
            </a:r>
          </a:p>
          <a:p>
            <a:pPr lvl="2"/>
            <a:r>
              <a:rPr lang="en-US"/>
              <a:t>Little dissolved oxygen</a:t>
            </a:r>
          </a:p>
          <a:p>
            <a:pPr lvl="2"/>
            <a:r>
              <a:rPr lang="en-US"/>
              <a:t>Deposit feeders</a:t>
            </a:r>
          </a:p>
          <a:p>
            <a:pPr lvl="2"/>
            <a:r>
              <a:rPr lang="en-US"/>
              <a:t>Filter feeders</a:t>
            </a:r>
          </a:p>
          <a:p>
            <a:r>
              <a:rPr lang="en-US"/>
              <a:t>NPP low in the open sea</a:t>
            </a:r>
          </a:p>
          <a:p>
            <a:pPr lvl="1"/>
            <a:r>
              <a:rPr lang="en-US"/>
              <a:t>Except in upwelling areas</a:t>
            </a:r>
          </a:p>
          <a:p>
            <a:endParaRPr lang="en-US" dirty="0"/>
          </a:p>
        </p:txBody>
      </p:sp>
    </p:spTree>
    <p:extLst>
      <p:ext uri="{BB962C8B-B14F-4D97-AF65-F5344CB8AC3E}">
        <p14:creationId xmlns:p14="http://schemas.microsoft.com/office/powerpoint/2010/main" val="364043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dirty="0"/>
              <a:t>Core Case Study: Why Should We Care about Coral Reefs? (2 of 3)</a:t>
            </a:r>
          </a:p>
        </p:txBody>
      </p:sp>
      <p:sp>
        <p:nvSpPr>
          <p:cNvPr id="5123" name="Content Placeholder 2"/>
          <p:cNvSpPr>
            <a:spLocks noGrp="1"/>
          </p:cNvSpPr>
          <p:nvPr>
            <p:ph idx="1"/>
          </p:nvPr>
        </p:nvSpPr>
        <p:spPr/>
        <p:txBody>
          <a:bodyPr/>
          <a:lstStyle/>
          <a:p>
            <a:r>
              <a:rPr lang="en-US"/>
              <a:t>Provide important ecological and economic services</a:t>
            </a:r>
          </a:p>
          <a:p>
            <a:pPr lvl="1"/>
            <a:r>
              <a:rPr lang="en-US"/>
              <a:t>Natural barrier to protect coastlines</a:t>
            </a:r>
          </a:p>
          <a:p>
            <a:pPr lvl="1"/>
            <a:r>
              <a:rPr lang="en-US"/>
              <a:t>Habitat, food, or spawning grounds for one-quarter to one-third of ocean’s organisms</a:t>
            </a:r>
          </a:p>
          <a:p>
            <a:r>
              <a:rPr lang="en-US"/>
              <a:t>Vulnerable to damage</a:t>
            </a:r>
          </a:p>
          <a:p>
            <a:pPr lvl="1"/>
            <a:r>
              <a:rPr lang="en-US"/>
              <a:t>Soil runoff</a:t>
            </a:r>
          </a:p>
          <a:p>
            <a:pPr lvl="1"/>
            <a:r>
              <a:rPr lang="en-US"/>
              <a:t>Climate change increasing ocean temperature</a:t>
            </a:r>
          </a:p>
          <a:p>
            <a:pPr lvl="1"/>
            <a:r>
              <a:rPr lang="en-US"/>
              <a:t>Increasing ocean acidity </a:t>
            </a:r>
          </a:p>
          <a:p>
            <a:endParaRPr lang="en-US"/>
          </a:p>
          <a:p>
            <a:endParaRPr lang="en-US" dirty="0"/>
          </a:p>
        </p:txBody>
      </p:sp>
    </p:spTree>
    <p:extLst>
      <p:ext uri="{BB962C8B-B14F-4D97-AF65-F5344CB8AC3E}">
        <p14:creationId xmlns:p14="http://schemas.microsoft.com/office/powerpoint/2010/main" val="104763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The Open Sea and the Ocean Floor Host a Variety of Species (3 of 3)</a:t>
            </a:r>
          </a:p>
        </p:txBody>
      </p:sp>
      <p:pic>
        <p:nvPicPr>
          <p:cNvPr id="3" name="Picture 2" descr="An illustration shows sea water flowing with mild and calm waves on the upper surface with a row of trees beside. Birds fly in the sky and a ship floats on the top surface of the water. The marine species such as fish, zoo plankton, and phytoplankton are found in the deep sea water which are labeled. The text in the deep water reads “Nutrients.” Two curved arrow marks are shown flowing from bottom to top within the deep sea and the text beside reads “Upwelling.” Wind movement is shown on the surface of water as a downward arrow and the text beside reads “Wind.” The movement of surface water is shown as an arrow mark pointing to the left side and the text beside reads “Movement of surface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676400"/>
            <a:ext cx="6348845" cy="4052455"/>
          </a:xfrm>
          <a:prstGeom prst="rect">
            <a:avLst/>
          </a:prstGeom>
        </p:spPr>
      </p:pic>
    </p:spTree>
    <p:extLst>
      <p:ext uri="{BB962C8B-B14F-4D97-AF65-F5344CB8AC3E}">
        <p14:creationId xmlns:p14="http://schemas.microsoft.com/office/powerpoint/2010/main" val="347933134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6.1: We Are Still Learning about the Ocean’s Biodiversity</a:t>
            </a:r>
          </a:p>
        </p:txBody>
      </p:sp>
      <p:sp>
        <p:nvSpPr>
          <p:cNvPr id="2" name="Content Placeholder 1"/>
          <p:cNvSpPr>
            <a:spLocks noGrp="1"/>
          </p:cNvSpPr>
          <p:nvPr>
            <p:ph idx="1"/>
          </p:nvPr>
        </p:nvSpPr>
        <p:spPr/>
        <p:txBody>
          <a:bodyPr/>
          <a:lstStyle/>
          <a:p>
            <a:r>
              <a:rPr lang="en-US"/>
              <a:t>Scientists took census of ocean microbes</a:t>
            </a:r>
          </a:p>
          <a:p>
            <a:pPr lvl="1"/>
            <a:r>
              <a:rPr lang="en-US"/>
              <a:t>Process took 2 years</a:t>
            </a:r>
          </a:p>
          <a:p>
            <a:pPr lvl="1"/>
            <a:r>
              <a:rPr lang="en-US"/>
              <a:t>Sailed around the world, sampling seawater</a:t>
            </a:r>
          </a:p>
          <a:p>
            <a:pPr lvl="1"/>
            <a:r>
              <a:rPr lang="en-US"/>
              <a:t>Counted genetic coding for six million previously undiscovered proteins</a:t>
            </a:r>
          </a:p>
          <a:p>
            <a:pPr lvl="1"/>
            <a:r>
              <a:rPr lang="en-US"/>
              <a:t>Still discovering new genes and proteins at end of voyage</a:t>
            </a:r>
          </a:p>
          <a:p>
            <a:r>
              <a:rPr lang="en-US"/>
              <a:t>Ocean contains higher diversity of microbial life than previously thought</a:t>
            </a:r>
            <a:endParaRPr lang="en-US" dirty="0"/>
          </a:p>
        </p:txBody>
      </p:sp>
    </p:spTree>
    <p:extLst>
      <p:ext uri="{BB962C8B-B14F-4D97-AF65-F5344CB8AC3E}">
        <p14:creationId xmlns:p14="http://schemas.microsoft.com/office/powerpoint/2010/main" val="179322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noChangeArrowheads="1"/>
          </p:cNvSpPr>
          <p:nvPr>
            <p:ph type="title"/>
          </p:nvPr>
        </p:nvSpPr>
        <p:spPr/>
        <p:txBody>
          <a:bodyPr>
            <a:normAutofit fontScale="90000"/>
          </a:bodyPr>
          <a:lstStyle/>
          <a:p>
            <a:r>
              <a:rPr lang="en-US" dirty="0"/>
              <a:t>6.3 How Have Human Activities Affected Marine Ecosystems? </a:t>
            </a:r>
          </a:p>
        </p:txBody>
      </p:sp>
      <p:sp>
        <p:nvSpPr>
          <p:cNvPr id="34819" name="Content Placeholder 3"/>
          <p:cNvSpPr>
            <a:spLocks noGrp="1" noChangeArrowheads="1"/>
          </p:cNvSpPr>
          <p:nvPr>
            <p:ph idx="1"/>
          </p:nvPr>
        </p:nvSpPr>
        <p:spPr/>
        <p:txBody>
          <a:bodyPr/>
          <a:lstStyle/>
          <a:p>
            <a:r>
              <a:rPr lang="en-US"/>
              <a:t>Human activities threaten aquatic biodiversity</a:t>
            </a:r>
          </a:p>
          <a:p>
            <a:pPr lvl="1"/>
            <a:r>
              <a:rPr lang="en-US"/>
              <a:t>Disrupt ecosystem and economic services provided by saltwater systems</a:t>
            </a:r>
          </a:p>
          <a:p>
            <a:r>
              <a:rPr lang="en-US"/>
              <a:t>Climate change and ocean acidification are largest threats</a:t>
            </a:r>
            <a:endParaRPr lang="en-US" dirty="0"/>
          </a:p>
        </p:txBody>
      </p:sp>
    </p:spTree>
    <p:extLst>
      <p:ext uri="{BB962C8B-B14F-4D97-AF65-F5344CB8AC3E}">
        <p14:creationId xmlns:p14="http://schemas.microsoft.com/office/powerpoint/2010/main" val="1244348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p:txBody>
          <a:bodyPr>
            <a:normAutofit fontScale="90000"/>
          </a:bodyPr>
          <a:lstStyle/>
          <a:p>
            <a:r>
              <a:rPr lang="en-US" dirty="0"/>
              <a:t>Human Activities Are Disrupting and Degrading Marine Systems (1 of 2)</a:t>
            </a:r>
          </a:p>
        </p:txBody>
      </p:sp>
      <p:sp>
        <p:nvSpPr>
          <p:cNvPr id="35843" name="Content Placeholder 3"/>
          <p:cNvSpPr>
            <a:spLocks noGrp="1" noChangeArrowheads="1"/>
          </p:cNvSpPr>
          <p:nvPr>
            <p:ph idx="1"/>
          </p:nvPr>
        </p:nvSpPr>
        <p:spPr/>
        <p:txBody>
          <a:bodyPr/>
          <a:lstStyle/>
          <a:p>
            <a:r>
              <a:rPr lang="en-US"/>
              <a:t>Other threats from human activities</a:t>
            </a:r>
          </a:p>
          <a:p>
            <a:pPr lvl="1"/>
            <a:r>
              <a:rPr lang="en-US"/>
              <a:t>Coastal development</a:t>
            </a:r>
          </a:p>
          <a:p>
            <a:pPr lvl="2"/>
            <a:r>
              <a:rPr lang="en-US"/>
              <a:t>Destroys or degrades coastal habitats</a:t>
            </a:r>
          </a:p>
          <a:p>
            <a:pPr lvl="1"/>
            <a:r>
              <a:rPr lang="en-US"/>
              <a:t>Overfishing</a:t>
            </a:r>
          </a:p>
          <a:p>
            <a:pPr lvl="1"/>
            <a:r>
              <a:rPr lang="en-US"/>
              <a:t>Destruction of ocean bottom habitats</a:t>
            </a:r>
          </a:p>
          <a:p>
            <a:pPr lvl="1"/>
            <a:r>
              <a:rPr lang="en-US"/>
              <a:t>Runoff of pollutants</a:t>
            </a:r>
          </a:p>
          <a:p>
            <a:pPr lvl="1"/>
            <a:r>
              <a:rPr lang="en-US"/>
              <a:t>Pollution from ships and tanker spills</a:t>
            </a:r>
          </a:p>
          <a:p>
            <a:pPr lvl="1"/>
            <a:r>
              <a:rPr lang="en-US"/>
              <a:t>Introduction of invasive species</a:t>
            </a:r>
            <a:endParaRPr lang="en-US" dirty="0"/>
          </a:p>
        </p:txBody>
      </p:sp>
    </p:spTree>
    <p:extLst>
      <p:ext uri="{BB962C8B-B14F-4D97-AF65-F5344CB8AC3E}">
        <p14:creationId xmlns:p14="http://schemas.microsoft.com/office/powerpoint/2010/main" val="1749795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Human Activities Are Disrupting and Degrading Marine Systems (2 of 2)</a:t>
            </a:r>
          </a:p>
        </p:txBody>
      </p:sp>
      <p:pic>
        <p:nvPicPr>
          <p:cNvPr id="2" name="Picture 1" descr="An illustration shows a picture of a globe which shows photos for Marine Ecosystems comprising of sea and its surrounding on the left-side top and a ship moving about in the sea waters on the left-side bottom and the photos of coral reefs along with gold fishes moving around in the right-side top and bleached coral reefs on the right-side bott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371600"/>
            <a:ext cx="3455185" cy="4674039"/>
          </a:xfrm>
          <a:prstGeom prst="rect">
            <a:avLst/>
          </a:prstGeom>
        </p:spPr>
      </p:pic>
    </p:spTree>
    <p:extLst>
      <p:ext uri="{BB962C8B-B14F-4D97-AF65-F5344CB8AC3E}">
        <p14:creationId xmlns:p14="http://schemas.microsoft.com/office/powerpoint/2010/main" val="340245236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noChangeArrowheads="1"/>
          </p:cNvSpPr>
          <p:nvPr>
            <p:ph type="title"/>
          </p:nvPr>
        </p:nvSpPr>
        <p:spPr/>
        <p:txBody>
          <a:bodyPr>
            <a:normAutofit fontScale="90000"/>
          </a:bodyPr>
          <a:lstStyle/>
          <a:p>
            <a:r>
              <a:rPr lang="en-US" dirty="0"/>
              <a:t>6.4 Why Are Freshwater Ecosystems Important?</a:t>
            </a:r>
          </a:p>
        </p:txBody>
      </p:sp>
      <p:sp>
        <p:nvSpPr>
          <p:cNvPr id="40963" name="Content Placeholder 3"/>
          <p:cNvSpPr>
            <a:spLocks noGrp="1" noChangeArrowheads="1"/>
          </p:cNvSpPr>
          <p:nvPr>
            <p:ph idx="1"/>
          </p:nvPr>
        </p:nvSpPr>
        <p:spPr/>
        <p:txBody>
          <a:bodyPr/>
          <a:lstStyle/>
          <a:p>
            <a:r>
              <a:rPr lang="en-US"/>
              <a:t>Freshwater ecosystems</a:t>
            </a:r>
          </a:p>
          <a:p>
            <a:pPr lvl="1"/>
            <a:r>
              <a:rPr lang="en-US"/>
              <a:t>Provide major ecosystem and economic services</a:t>
            </a:r>
          </a:p>
          <a:p>
            <a:pPr lvl="1"/>
            <a:r>
              <a:rPr lang="en-US"/>
              <a:t>Irreplaceable reservoirs of biodiversity</a:t>
            </a:r>
            <a:endParaRPr lang="en-US" dirty="0"/>
          </a:p>
        </p:txBody>
      </p:sp>
    </p:spTree>
    <p:extLst>
      <p:ext uri="{BB962C8B-B14F-4D97-AF65-F5344CB8AC3E}">
        <p14:creationId xmlns:p14="http://schemas.microsoft.com/office/powerpoint/2010/main" val="2917822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noChangeArrowheads="1"/>
          </p:cNvSpPr>
          <p:nvPr>
            <p:ph type="title"/>
          </p:nvPr>
        </p:nvSpPr>
        <p:spPr/>
        <p:txBody>
          <a:bodyPr>
            <a:normAutofit fontScale="90000"/>
          </a:bodyPr>
          <a:lstStyle/>
          <a:p>
            <a:r>
              <a:rPr lang="en-US" dirty="0"/>
              <a:t>Water Stands in Some Freshwater Systems and Flows in Others (1 of 5)</a:t>
            </a:r>
          </a:p>
        </p:txBody>
      </p:sp>
      <p:sp>
        <p:nvSpPr>
          <p:cNvPr id="41987" name="Content Placeholder 3"/>
          <p:cNvSpPr>
            <a:spLocks noGrp="1" noChangeArrowheads="1"/>
          </p:cNvSpPr>
          <p:nvPr>
            <p:ph idx="1"/>
          </p:nvPr>
        </p:nvSpPr>
        <p:spPr/>
        <p:txBody>
          <a:bodyPr/>
          <a:lstStyle/>
          <a:p>
            <a:r>
              <a:rPr lang="en-US" dirty="0"/>
              <a:t>Standing (lentic) Surface water</a:t>
            </a:r>
          </a:p>
          <a:p>
            <a:pPr lvl="1"/>
            <a:r>
              <a:rPr lang="en-US" dirty="0"/>
              <a:t>Lakes</a:t>
            </a:r>
          </a:p>
          <a:p>
            <a:pPr lvl="1"/>
            <a:r>
              <a:rPr lang="en-US" dirty="0"/>
              <a:t>Ponds</a:t>
            </a:r>
          </a:p>
          <a:p>
            <a:pPr lvl="1"/>
            <a:r>
              <a:rPr lang="en-US" dirty="0"/>
              <a:t>Inland wetlands</a:t>
            </a:r>
          </a:p>
          <a:p>
            <a:r>
              <a:rPr lang="en-US" dirty="0"/>
              <a:t>Flowing (lotic) systems of freshwater</a:t>
            </a:r>
          </a:p>
          <a:p>
            <a:pPr lvl="1"/>
            <a:r>
              <a:rPr lang="en-US" dirty="0"/>
              <a:t>Streams</a:t>
            </a:r>
          </a:p>
          <a:p>
            <a:pPr lvl="1"/>
            <a:r>
              <a:rPr lang="en-US" dirty="0"/>
              <a:t>Rivers</a:t>
            </a:r>
          </a:p>
          <a:p>
            <a:endParaRPr lang="en-US" dirty="0"/>
          </a:p>
          <a:p>
            <a:endParaRPr lang="en-US" dirty="0"/>
          </a:p>
        </p:txBody>
      </p:sp>
    </p:spTree>
    <p:extLst>
      <p:ext uri="{BB962C8B-B14F-4D97-AF65-F5344CB8AC3E}">
        <p14:creationId xmlns:p14="http://schemas.microsoft.com/office/powerpoint/2010/main" val="4264855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noChangeArrowheads="1"/>
          </p:cNvSpPr>
          <p:nvPr>
            <p:ph type="title"/>
          </p:nvPr>
        </p:nvSpPr>
        <p:spPr/>
        <p:txBody>
          <a:bodyPr>
            <a:normAutofit fontScale="90000"/>
          </a:bodyPr>
          <a:lstStyle/>
          <a:p>
            <a:r>
              <a:rPr lang="en-US" dirty="0"/>
              <a:t>Water Stands in Some Freshwater Systems and Flows in Others (2 of 5)</a:t>
            </a:r>
          </a:p>
        </p:txBody>
      </p:sp>
      <p:sp>
        <p:nvSpPr>
          <p:cNvPr id="36867" name="Content Placeholder 3"/>
          <p:cNvSpPr>
            <a:spLocks noGrp="1" noChangeArrowheads="1"/>
          </p:cNvSpPr>
          <p:nvPr>
            <p:ph idx="1"/>
          </p:nvPr>
        </p:nvSpPr>
        <p:spPr/>
        <p:txBody>
          <a:bodyPr/>
          <a:lstStyle/>
          <a:p>
            <a:r>
              <a:rPr lang="en-US"/>
              <a:t>Lakes have four life zones defined by depth and distance from shore</a:t>
            </a:r>
          </a:p>
          <a:p>
            <a:pPr lvl="1"/>
            <a:r>
              <a:rPr lang="en-US"/>
              <a:t>Littoral zone</a:t>
            </a:r>
          </a:p>
          <a:p>
            <a:pPr lvl="2"/>
            <a:r>
              <a:rPr lang="en-US"/>
              <a:t>Shallow water near shore where rooted plants grow; high biodiversity</a:t>
            </a:r>
          </a:p>
          <a:p>
            <a:pPr lvl="2"/>
            <a:r>
              <a:rPr lang="en-US"/>
              <a:t>Turtles, frogs, crayfish, some fish</a:t>
            </a:r>
          </a:p>
          <a:p>
            <a:pPr lvl="1"/>
            <a:r>
              <a:rPr lang="en-US"/>
              <a:t>Limnetic zone</a:t>
            </a:r>
          </a:p>
          <a:p>
            <a:pPr lvl="2"/>
            <a:r>
              <a:rPr lang="en-US"/>
              <a:t>Open, sunlight area away from shore; main photosynthetic zone</a:t>
            </a:r>
          </a:p>
          <a:p>
            <a:pPr lvl="2"/>
            <a:r>
              <a:rPr lang="en-US"/>
              <a:t>Some larger fish</a:t>
            </a:r>
          </a:p>
          <a:p>
            <a:pPr lvl="2"/>
            <a:endParaRPr lang="en-US" dirty="0"/>
          </a:p>
        </p:txBody>
      </p:sp>
    </p:spTree>
    <p:extLst>
      <p:ext uri="{BB962C8B-B14F-4D97-AF65-F5344CB8AC3E}">
        <p14:creationId xmlns:p14="http://schemas.microsoft.com/office/powerpoint/2010/main" val="367118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dirty="0"/>
              <a:t>Water Stands in Some Freshwater Systems and Flows in Others (3 of 5)</a:t>
            </a:r>
          </a:p>
        </p:txBody>
      </p:sp>
      <p:sp>
        <p:nvSpPr>
          <p:cNvPr id="3" name="Content Placeholder 2"/>
          <p:cNvSpPr>
            <a:spLocks noGrp="1"/>
          </p:cNvSpPr>
          <p:nvPr>
            <p:ph idx="1"/>
          </p:nvPr>
        </p:nvSpPr>
        <p:spPr/>
        <p:txBody>
          <a:bodyPr/>
          <a:lstStyle/>
          <a:p>
            <a:r>
              <a:rPr lang="en-US"/>
              <a:t>Lake zones (cont’d.)</a:t>
            </a:r>
          </a:p>
          <a:p>
            <a:pPr lvl="1"/>
            <a:r>
              <a:rPr lang="en-US"/>
              <a:t>Profundal zone</a:t>
            </a:r>
          </a:p>
          <a:p>
            <a:pPr lvl="2"/>
            <a:r>
              <a:rPr lang="en-US"/>
              <a:t>Deep water too dark for photosynthesis</a:t>
            </a:r>
          </a:p>
          <a:p>
            <a:pPr lvl="2"/>
            <a:r>
              <a:rPr lang="en-US"/>
              <a:t>Low oxygen levels</a:t>
            </a:r>
          </a:p>
          <a:p>
            <a:pPr lvl="2"/>
            <a:r>
              <a:rPr lang="en-US"/>
              <a:t>Some fish</a:t>
            </a:r>
          </a:p>
          <a:p>
            <a:pPr lvl="1"/>
            <a:r>
              <a:rPr lang="en-US"/>
              <a:t>Benthic zone</a:t>
            </a:r>
          </a:p>
          <a:p>
            <a:pPr lvl="2"/>
            <a:r>
              <a:rPr lang="en-US"/>
              <a:t>Lake bottom</a:t>
            </a:r>
          </a:p>
          <a:p>
            <a:pPr lvl="2"/>
            <a:r>
              <a:rPr lang="en-US"/>
              <a:t>Decomposers, detritus feeders, and some fish</a:t>
            </a:r>
          </a:p>
          <a:p>
            <a:pPr lvl="2"/>
            <a:r>
              <a:rPr lang="en-US"/>
              <a:t>Nourished primarily by dead matter </a:t>
            </a:r>
          </a:p>
          <a:p>
            <a:pPr lvl="1"/>
            <a:endParaRPr lang="en-US"/>
          </a:p>
          <a:p>
            <a:endParaRPr lang="en-US" dirty="0"/>
          </a:p>
        </p:txBody>
      </p:sp>
    </p:spTree>
    <p:extLst>
      <p:ext uri="{BB962C8B-B14F-4D97-AF65-F5344CB8AC3E}">
        <p14:creationId xmlns:p14="http://schemas.microsoft.com/office/powerpoint/2010/main" val="1001358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Water Stands in Some Freshwater Systems and Flows in Others (4 of 5)</a:t>
            </a:r>
          </a:p>
        </p:txBody>
      </p:sp>
      <p:pic>
        <p:nvPicPr>
          <p:cNvPr id="2" name="Picture 1" descr="An illustration shows Freshwater Systems, which shows 3 columns placed within a box and the heading reads the text “Natural Capital.” The first column shows Ecosystem Services which list the texts “Climate moderation, Nutrient Cycling, Waste Treatment, Flood Control, Ground Water Recharge, Habitats for many species, Genetic resources and biodiversity, and scientific information.” The second column shows a brown bear catching fish from the sea and a blue whale swimming through the sea waters. The third column shows Economic Services that lists the text “Food, Drinking Water, Irrigation Water, Hydroelectricity, Transportation Corridors, Recreation, and Employ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28" y="1202228"/>
            <a:ext cx="3783372" cy="4741372"/>
          </a:xfrm>
          <a:prstGeom prst="rect">
            <a:avLst/>
          </a:prstGeom>
        </p:spPr>
      </p:pic>
    </p:spTree>
    <p:extLst>
      <p:ext uri="{BB962C8B-B14F-4D97-AF65-F5344CB8AC3E}">
        <p14:creationId xmlns:p14="http://schemas.microsoft.com/office/powerpoint/2010/main" val="186883797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Core Case Study: Why Should We Care about Coral Reefs? (3 of 3)</a:t>
            </a:r>
          </a:p>
        </p:txBody>
      </p:sp>
      <p:pic>
        <p:nvPicPr>
          <p:cNvPr id="2" name="Picture 1" descr="A photo shows a bleached coral under waters being analyzed by a person who has gone in deep waters. Traces of coral reefs are also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683" y="1219200"/>
            <a:ext cx="6366717" cy="4818057"/>
          </a:xfrm>
          <a:prstGeom prst="rect">
            <a:avLst/>
          </a:prstGeom>
        </p:spPr>
      </p:pic>
    </p:spTree>
    <p:extLst>
      <p:ext uri="{BB962C8B-B14F-4D97-AF65-F5344CB8AC3E}">
        <p14:creationId xmlns:p14="http://schemas.microsoft.com/office/powerpoint/2010/main" val="157722115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Water Stands in Some Freshwater Systems and Flows in Others (5 of 5)</a:t>
            </a:r>
          </a:p>
        </p:txBody>
      </p:sp>
      <p:pic>
        <p:nvPicPr>
          <p:cNvPr id="2" name="Picture 1" descr="An illustration shows a lake with forest and greenery on both sides of the lake. The lake bed is divided into three layers, namely, Benthic Zone, Profundal Zone, and Limnetic Zone. Several marine species are moving around in the lake, whose insight or enlarged photos are shown around the lake in a circle which include Green Frog, Painted Turtle, Blue-Winged teal, Muskrat, Plankton, northern pike, blood worms, yellow perch, diving beetle, and pond snail. The zone where the painted turtle, green frog, and pond snail are found is labeled as Littoral Z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349987"/>
            <a:ext cx="6274446" cy="4593613"/>
          </a:xfrm>
          <a:prstGeom prst="rect">
            <a:avLst/>
          </a:prstGeom>
        </p:spPr>
      </p:pic>
    </p:spTree>
    <p:extLst>
      <p:ext uri="{BB962C8B-B14F-4D97-AF65-F5344CB8AC3E}">
        <p14:creationId xmlns:p14="http://schemas.microsoft.com/office/powerpoint/2010/main" val="281247498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noChangeArrowheads="1"/>
          </p:cNvSpPr>
          <p:nvPr>
            <p:ph type="title"/>
          </p:nvPr>
        </p:nvSpPr>
        <p:spPr/>
        <p:txBody>
          <a:bodyPr>
            <a:normAutofit fontScale="90000"/>
          </a:bodyPr>
          <a:lstStyle/>
          <a:p>
            <a:r>
              <a:rPr lang="en-US" dirty="0"/>
              <a:t>Some Lakes Have More Nutrients </a:t>
            </a:r>
            <a:br>
              <a:rPr lang="en-US" dirty="0"/>
            </a:br>
            <a:r>
              <a:rPr lang="en-US" dirty="0"/>
              <a:t>Than Others (1 of 3)</a:t>
            </a:r>
          </a:p>
        </p:txBody>
      </p:sp>
      <p:sp>
        <p:nvSpPr>
          <p:cNvPr id="47107" name="Content Placeholder 3"/>
          <p:cNvSpPr>
            <a:spLocks noGrp="1" noChangeArrowheads="1"/>
          </p:cNvSpPr>
          <p:nvPr>
            <p:ph idx="1"/>
          </p:nvPr>
        </p:nvSpPr>
        <p:spPr/>
        <p:txBody>
          <a:bodyPr/>
          <a:lstStyle/>
          <a:p>
            <a:r>
              <a:rPr lang="en-US"/>
              <a:t>Oligotrophic lakes</a:t>
            </a:r>
          </a:p>
          <a:p>
            <a:pPr lvl="1"/>
            <a:r>
              <a:rPr lang="en-US"/>
              <a:t>Low levels of nutrients and low NPP</a:t>
            </a:r>
          </a:p>
          <a:p>
            <a:pPr lvl="1"/>
            <a:r>
              <a:rPr lang="en-US"/>
              <a:t>Very clear water </a:t>
            </a:r>
          </a:p>
          <a:p>
            <a:r>
              <a:rPr lang="en-US"/>
              <a:t>Eutrophic lakes</a:t>
            </a:r>
          </a:p>
          <a:p>
            <a:pPr lvl="1"/>
            <a:r>
              <a:rPr lang="en-US"/>
              <a:t>High levels of nutrients and high NPP</a:t>
            </a:r>
          </a:p>
          <a:p>
            <a:pPr lvl="1"/>
            <a:r>
              <a:rPr lang="en-US"/>
              <a:t>Shallow, murky water</a:t>
            </a:r>
          </a:p>
          <a:p>
            <a:r>
              <a:rPr lang="en-US"/>
              <a:t>Cultural eutrophication of lakes from human input of nutrients</a:t>
            </a:r>
          </a:p>
          <a:p>
            <a:endParaRPr lang="en-US" dirty="0"/>
          </a:p>
        </p:txBody>
      </p:sp>
    </p:spTree>
    <p:extLst>
      <p:ext uri="{BB962C8B-B14F-4D97-AF65-F5344CB8AC3E}">
        <p14:creationId xmlns:p14="http://schemas.microsoft.com/office/powerpoint/2010/main" val="253452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Some Lakes Have More Nutrients </a:t>
            </a:r>
            <a:br>
              <a:rPr lang="en-US" dirty="0"/>
            </a:br>
            <a:r>
              <a:rPr lang="en-US" dirty="0"/>
              <a:t>Than Others (2 of 3)</a:t>
            </a:r>
          </a:p>
        </p:txBody>
      </p:sp>
      <p:pic>
        <p:nvPicPr>
          <p:cNvPr id="3" name="Picture 2" descr="A photo shows a lake-side view with dense trees beside the lake. A man sitting on the rocks in the lake is shown. A mountain covered with snow is shown at the rear end of the lake. A few boats move around in the lake at its rear e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276655"/>
            <a:ext cx="6840917" cy="4819345"/>
          </a:xfrm>
          <a:prstGeom prst="rect">
            <a:avLst/>
          </a:prstGeom>
        </p:spPr>
      </p:pic>
    </p:spTree>
    <p:extLst>
      <p:ext uri="{BB962C8B-B14F-4D97-AF65-F5344CB8AC3E}">
        <p14:creationId xmlns:p14="http://schemas.microsoft.com/office/powerpoint/2010/main" val="265179647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Some Lakes Have More Nutrients </a:t>
            </a:r>
            <a:br>
              <a:rPr lang="en-US" dirty="0"/>
            </a:br>
            <a:r>
              <a:rPr lang="en-US" dirty="0"/>
              <a:t>Than Others (3 of 3)</a:t>
            </a:r>
          </a:p>
        </p:txBody>
      </p:sp>
      <p:pic>
        <p:nvPicPr>
          <p:cNvPr id="3" name="Picture 2" descr="A photo shows a lake-view with lot of trees at its rear end. Mats of algae are found on the surface of the lak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148486"/>
            <a:ext cx="6615352" cy="5023714"/>
          </a:xfrm>
          <a:prstGeom prst="rect">
            <a:avLst/>
          </a:prstGeom>
        </p:spPr>
      </p:pic>
    </p:spTree>
    <p:extLst>
      <p:ext uri="{BB962C8B-B14F-4D97-AF65-F5344CB8AC3E}">
        <p14:creationId xmlns:p14="http://schemas.microsoft.com/office/powerpoint/2010/main" val="217561428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Cultural Eutrophication</a:t>
            </a:r>
            <a:br>
              <a:rPr lang="en-US" dirty="0"/>
            </a:br>
            <a:r>
              <a:rPr lang="en-US" dirty="0"/>
              <a:t>(1 of 3)</a:t>
            </a:r>
          </a:p>
        </p:txBody>
      </p:sp>
      <p:sp>
        <p:nvSpPr>
          <p:cNvPr id="3" name="Content Placeholder 2"/>
          <p:cNvSpPr>
            <a:spLocks noGrp="1"/>
          </p:cNvSpPr>
          <p:nvPr>
            <p:ph idx="1"/>
          </p:nvPr>
        </p:nvSpPr>
        <p:spPr/>
        <p:txBody>
          <a:bodyPr>
            <a:normAutofit/>
          </a:bodyPr>
          <a:lstStyle/>
          <a:p>
            <a:r>
              <a:rPr lang="en-US" dirty="0"/>
              <a:t>The physical, chemical, and biological changes that take place when a freshwater system receives an influx of nutrients</a:t>
            </a:r>
          </a:p>
          <a:p>
            <a:r>
              <a:rPr lang="en-US" dirty="0"/>
              <a:t>Limiting factors for plants (nitrates and phosphates) are taken up quickly and cause an algal bloom</a:t>
            </a:r>
          </a:p>
        </p:txBody>
      </p:sp>
    </p:spTree>
    <p:extLst>
      <p:ext uri="{BB962C8B-B14F-4D97-AF65-F5344CB8AC3E}">
        <p14:creationId xmlns:p14="http://schemas.microsoft.com/office/powerpoint/2010/main" val="3717403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Cultural Eutrophication</a:t>
            </a:r>
            <a:br>
              <a:rPr lang="en-US" dirty="0"/>
            </a:br>
            <a:r>
              <a:rPr lang="en-US" dirty="0"/>
              <a:t>(2 of 3)</a:t>
            </a:r>
          </a:p>
        </p:txBody>
      </p:sp>
      <p:sp>
        <p:nvSpPr>
          <p:cNvPr id="3" name="Content Placeholder 2"/>
          <p:cNvSpPr>
            <a:spLocks noGrp="1"/>
          </p:cNvSpPr>
          <p:nvPr>
            <p:ph idx="1"/>
          </p:nvPr>
        </p:nvSpPr>
        <p:spPr/>
        <p:txBody>
          <a:bodyPr/>
          <a:lstStyle/>
          <a:p>
            <a:r>
              <a:rPr lang="en-US" dirty="0"/>
              <a:t>Sources  of nutrients include</a:t>
            </a:r>
          </a:p>
          <a:p>
            <a:pPr lvl="1"/>
            <a:r>
              <a:rPr lang="en-US" dirty="0"/>
              <a:t>Fertilizers from lawns and farms</a:t>
            </a:r>
          </a:p>
          <a:p>
            <a:pPr lvl="1"/>
            <a:r>
              <a:rPr lang="en-US" dirty="0"/>
              <a:t>Phosphates in detergents</a:t>
            </a:r>
          </a:p>
          <a:p>
            <a:pPr lvl="1"/>
            <a:r>
              <a:rPr lang="en-US" dirty="0"/>
              <a:t>Feedlot runoff</a:t>
            </a:r>
          </a:p>
          <a:p>
            <a:pPr lvl="1"/>
            <a:r>
              <a:rPr lang="en-US" dirty="0"/>
              <a:t>Municipal sewage</a:t>
            </a:r>
          </a:p>
          <a:p>
            <a:pPr lvl="1"/>
            <a:r>
              <a:rPr lang="en-US" dirty="0"/>
              <a:t>Runoff from streets</a:t>
            </a:r>
          </a:p>
          <a:p>
            <a:pPr lvl="1"/>
            <a:r>
              <a:rPr lang="en-US" dirty="0"/>
              <a:t>Mining and construction</a:t>
            </a:r>
          </a:p>
          <a:p>
            <a:pPr lvl="1"/>
            <a:r>
              <a:rPr lang="en-US" dirty="0"/>
              <a:t>Nitrogen oxides from air pollution</a:t>
            </a:r>
          </a:p>
          <a:p>
            <a:endParaRPr lang="en-US" dirty="0"/>
          </a:p>
        </p:txBody>
      </p:sp>
    </p:spTree>
    <p:extLst>
      <p:ext uri="{BB962C8B-B14F-4D97-AF65-F5344CB8AC3E}">
        <p14:creationId xmlns:p14="http://schemas.microsoft.com/office/powerpoint/2010/main" val="513404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Critical Concept: Cultural Eutrophication</a:t>
            </a:r>
            <a:br>
              <a:rPr lang="en-US" dirty="0"/>
            </a:br>
            <a:r>
              <a:rPr lang="en-US" dirty="0"/>
              <a:t>(3 of 3)</a:t>
            </a:r>
          </a:p>
        </p:txBody>
      </p:sp>
      <p:sp>
        <p:nvSpPr>
          <p:cNvPr id="6" name="Picture Placeholder 5"/>
          <p:cNvSpPr>
            <a:spLocks noGrp="1"/>
          </p:cNvSpPr>
          <p:nvPr>
            <p:ph type="pic" sz="quarter" idx="10"/>
          </p:nvPr>
        </p:nvSpPr>
        <p:spPr/>
      </p:sp>
      <p:sp>
        <p:nvSpPr>
          <p:cNvPr id="5" name="Text Placeholder 4"/>
          <p:cNvSpPr>
            <a:spLocks noGrp="1"/>
          </p:cNvSpPr>
          <p:nvPr>
            <p:ph type="body" sz="half" idx="2"/>
          </p:nvPr>
        </p:nvSpPr>
        <p:spPr/>
        <p:txBody>
          <a:bodyPr/>
          <a:lstStyle/>
          <a:p>
            <a:r>
              <a:rPr lang="en-US" dirty="0">
                <a:solidFill>
                  <a:srgbClr val="FF0000"/>
                </a:solidFill>
              </a:rPr>
              <a:t>Insert figure 6.A. above</a:t>
            </a:r>
          </a:p>
        </p:txBody>
      </p:sp>
    </p:spTree>
    <p:extLst>
      <p:ext uri="{BB962C8B-B14F-4D97-AF65-F5344CB8AC3E}">
        <p14:creationId xmlns:p14="http://schemas.microsoft.com/office/powerpoint/2010/main" val="15208905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noChangeArrowheads="1"/>
          </p:cNvSpPr>
          <p:nvPr>
            <p:ph type="title"/>
          </p:nvPr>
        </p:nvSpPr>
        <p:spPr/>
        <p:txBody>
          <a:bodyPr>
            <a:normAutofit fontScale="90000"/>
          </a:bodyPr>
          <a:lstStyle/>
          <a:p>
            <a:r>
              <a:rPr lang="en-US" dirty="0"/>
              <a:t>Freshwater Streams and Rivers Carry Large Volumes of Water (1 of 3)</a:t>
            </a:r>
          </a:p>
        </p:txBody>
      </p:sp>
      <p:sp>
        <p:nvSpPr>
          <p:cNvPr id="49155" name="Content Placeholder 3"/>
          <p:cNvSpPr>
            <a:spLocks noGrp="1" noChangeArrowheads="1"/>
          </p:cNvSpPr>
          <p:nvPr>
            <p:ph idx="1"/>
          </p:nvPr>
        </p:nvSpPr>
        <p:spPr/>
        <p:txBody>
          <a:bodyPr/>
          <a:lstStyle/>
          <a:p>
            <a:r>
              <a:rPr lang="en-US"/>
              <a:t>Downward flow of surface water and groundwater from mountain highlands</a:t>
            </a:r>
          </a:p>
          <a:p>
            <a:r>
              <a:rPr lang="en-US"/>
              <a:t>Three aquatic life zones </a:t>
            </a:r>
          </a:p>
          <a:p>
            <a:pPr lvl="1"/>
            <a:r>
              <a:rPr lang="en-US"/>
              <a:t>Source zone</a:t>
            </a:r>
          </a:p>
          <a:p>
            <a:pPr lvl="2"/>
            <a:r>
              <a:rPr lang="en-US"/>
              <a:t>Shallow, cold, clear, swiftly flowing streams</a:t>
            </a:r>
          </a:p>
          <a:p>
            <a:pPr lvl="2"/>
            <a:r>
              <a:rPr lang="en-US"/>
              <a:t>High dissolved oxygen</a:t>
            </a:r>
          </a:p>
          <a:p>
            <a:pPr lvl="2"/>
            <a:r>
              <a:rPr lang="en-US"/>
              <a:t>Nutrients come from organic matter</a:t>
            </a:r>
            <a:endParaRPr lang="en-US" dirty="0"/>
          </a:p>
        </p:txBody>
      </p:sp>
    </p:spTree>
    <p:extLst>
      <p:ext uri="{BB962C8B-B14F-4D97-AF65-F5344CB8AC3E}">
        <p14:creationId xmlns:p14="http://schemas.microsoft.com/office/powerpoint/2010/main" val="2035475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Freshwater Streams and Rivers Carry Large Volumes of Water (2 of 3)</a:t>
            </a:r>
          </a:p>
        </p:txBody>
      </p:sp>
      <p:sp>
        <p:nvSpPr>
          <p:cNvPr id="3" name="Content Placeholder 2"/>
          <p:cNvSpPr>
            <a:spLocks noGrp="1"/>
          </p:cNvSpPr>
          <p:nvPr>
            <p:ph idx="1"/>
          </p:nvPr>
        </p:nvSpPr>
        <p:spPr/>
        <p:txBody>
          <a:bodyPr/>
          <a:lstStyle/>
          <a:p>
            <a:r>
              <a:rPr lang="en-US"/>
              <a:t>Aquatic life zones (cont’d.)</a:t>
            </a:r>
          </a:p>
          <a:p>
            <a:pPr lvl="1"/>
            <a:r>
              <a:rPr lang="en-US"/>
              <a:t>Transition zone</a:t>
            </a:r>
          </a:p>
          <a:p>
            <a:pPr lvl="2"/>
            <a:r>
              <a:rPr lang="en-US"/>
              <a:t>Wider, deeper, warmer streams</a:t>
            </a:r>
          </a:p>
          <a:p>
            <a:pPr lvl="2"/>
            <a:r>
              <a:rPr lang="en-US"/>
              <a:t>More turbid, with less dissolved oxygen</a:t>
            </a:r>
          </a:p>
          <a:p>
            <a:pPr lvl="1"/>
            <a:r>
              <a:rPr lang="en-US"/>
              <a:t>Floodplain zone </a:t>
            </a:r>
          </a:p>
          <a:p>
            <a:pPr lvl="2"/>
            <a:r>
              <a:rPr lang="en-US"/>
              <a:t>Wide, deep rivers that flow across broad, flat valleys</a:t>
            </a:r>
          </a:p>
          <a:p>
            <a:pPr lvl="2"/>
            <a:r>
              <a:rPr lang="en-US"/>
              <a:t>Higher temperatures and less dissolved oxygen</a:t>
            </a:r>
          </a:p>
          <a:p>
            <a:pPr lvl="2"/>
            <a:r>
              <a:rPr lang="en-US"/>
              <a:t>Support algae, cyanobacteria, rooted plants</a:t>
            </a:r>
          </a:p>
          <a:p>
            <a:endParaRPr lang="en-US" dirty="0"/>
          </a:p>
        </p:txBody>
      </p:sp>
    </p:spTree>
    <p:extLst>
      <p:ext uri="{BB962C8B-B14F-4D97-AF65-F5344CB8AC3E}">
        <p14:creationId xmlns:p14="http://schemas.microsoft.com/office/powerpoint/2010/main" val="945277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Freshwater Streams and Rivers Carry Large Volumes of Water (3 of 3)</a:t>
            </a:r>
          </a:p>
        </p:txBody>
      </p:sp>
      <p:pic>
        <p:nvPicPr>
          <p:cNvPr id="3" name="Picture 2" descr="A figure shows a photo and an illustration below it.&#10; The photo shows a river flowing swiftly through the dense forests hitting the rocks and flowing downward as streams in certain places. Colorful flowers are shown on the trees and on the surface of the rocks.&#10;The illustration shows three zones namely, the Source Zone, Transition Zone, and the Floodplain Zone. The Source Zone comprises of mountains, greenery, and glaciers along with lakes and headwaters streams shown in between the mountains. Rain and rain-bearing clouds are shown above the transition zone. The rain and the snow, lake, glacier, headwaters, Rapids, and Waterfall are labeled in the Source Zone. The transition zone comprises of a river running amidst the greenery. The region which is shaded and found very close to the river is labeled as flood plain. A branching from the river at an elevation is labeled as tributary. The floodplain zone shows the river taking its own curved path and finally reaches the ocean. Sediments deposited are shown as shaded regions along the river-side and also in the delta region. A portion of lake which is in the form of a crescent is labeled as Oxbow lake. The salt marsh, delta, deposited sediment, and ocean are labeled. Water is indicated as an arrow mark flowing outside the zone. The sediment is shown as an arrow mark which is shaded and curved outside the water arrow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89027"/>
            <a:ext cx="6816852" cy="4730773"/>
          </a:xfrm>
          <a:prstGeom prst="rect">
            <a:avLst/>
          </a:prstGeom>
        </p:spPr>
      </p:pic>
    </p:spTree>
    <p:extLst>
      <p:ext uri="{BB962C8B-B14F-4D97-AF65-F5344CB8AC3E}">
        <p14:creationId xmlns:p14="http://schemas.microsoft.com/office/powerpoint/2010/main" val="160124335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noChangeArrowheads="1"/>
          </p:cNvSpPr>
          <p:nvPr>
            <p:ph type="title"/>
          </p:nvPr>
        </p:nvSpPr>
        <p:spPr/>
        <p:txBody>
          <a:bodyPr>
            <a:normAutofit fontScale="90000"/>
          </a:bodyPr>
          <a:lstStyle/>
          <a:p>
            <a:r>
              <a:rPr lang="en-US" dirty="0"/>
              <a:t>6.1 What Is the General Nature of </a:t>
            </a:r>
            <a:br>
              <a:rPr lang="en-US" dirty="0"/>
            </a:br>
            <a:r>
              <a:rPr lang="en-US" dirty="0"/>
              <a:t>Aquatic Systems? </a:t>
            </a:r>
          </a:p>
        </p:txBody>
      </p:sp>
      <p:sp>
        <p:nvSpPr>
          <p:cNvPr id="8195" name="Content Placeholder 3"/>
          <p:cNvSpPr>
            <a:spLocks noGrp="1" noChangeArrowheads="1"/>
          </p:cNvSpPr>
          <p:nvPr>
            <p:ph idx="1"/>
          </p:nvPr>
        </p:nvSpPr>
        <p:spPr/>
        <p:txBody>
          <a:bodyPr/>
          <a:lstStyle/>
          <a:p>
            <a:r>
              <a:rPr lang="en-US"/>
              <a:t>Saltwater and freshwater aquatic life zones cover almost three-fourths of the earth’s surface</a:t>
            </a:r>
          </a:p>
          <a:p>
            <a:r>
              <a:rPr lang="en-US"/>
              <a:t>Factors determining aquatic biodiversity</a:t>
            </a:r>
          </a:p>
          <a:p>
            <a:pPr lvl="1"/>
            <a:r>
              <a:rPr lang="en-US"/>
              <a:t>Temperature </a:t>
            </a:r>
          </a:p>
          <a:p>
            <a:pPr lvl="1"/>
            <a:r>
              <a:rPr lang="en-US"/>
              <a:t>Dissolved oxygen content</a:t>
            </a:r>
          </a:p>
          <a:p>
            <a:pPr lvl="1"/>
            <a:r>
              <a:rPr lang="en-US"/>
              <a:t>Availability of food</a:t>
            </a:r>
          </a:p>
          <a:p>
            <a:pPr lvl="1"/>
            <a:r>
              <a:rPr lang="en-US"/>
              <a:t>Access to light and nutrients necessary for photosynthesis</a:t>
            </a:r>
            <a:endParaRPr lang="en-US" dirty="0"/>
          </a:p>
        </p:txBody>
      </p:sp>
    </p:spTree>
    <p:extLst>
      <p:ext uri="{BB962C8B-B14F-4D97-AF65-F5344CB8AC3E}">
        <p14:creationId xmlns:p14="http://schemas.microsoft.com/office/powerpoint/2010/main" val="3903889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Freshwater Inland Wetlands Are Vital Sponges</a:t>
            </a:r>
            <a:br>
              <a:rPr lang="en-US" dirty="0"/>
            </a:br>
            <a:r>
              <a:rPr lang="en-US" dirty="0"/>
              <a:t>(1 of 3)</a:t>
            </a:r>
          </a:p>
        </p:txBody>
      </p:sp>
      <p:sp>
        <p:nvSpPr>
          <p:cNvPr id="2" name="Content Placeholder 1"/>
          <p:cNvSpPr>
            <a:spLocks noGrp="1"/>
          </p:cNvSpPr>
          <p:nvPr>
            <p:ph idx="1"/>
          </p:nvPr>
        </p:nvSpPr>
        <p:spPr/>
        <p:txBody>
          <a:bodyPr/>
          <a:lstStyle/>
          <a:p>
            <a:r>
              <a:rPr lang="en-US"/>
              <a:t>Inland wetlands</a:t>
            </a:r>
          </a:p>
          <a:p>
            <a:pPr lvl="1"/>
            <a:r>
              <a:rPr lang="en-US"/>
              <a:t>Marshes, swamps, prairie potholes, floodplains, and arctic tundra</a:t>
            </a:r>
          </a:p>
          <a:p>
            <a:pPr lvl="1"/>
            <a:r>
              <a:rPr lang="en-US"/>
              <a:t>Some are seasonal wetlands</a:t>
            </a:r>
          </a:p>
          <a:p>
            <a:pPr lvl="1"/>
            <a:r>
              <a:rPr lang="en-US"/>
              <a:t>Highly productive because of available nutrients</a:t>
            </a:r>
          </a:p>
          <a:p>
            <a:r>
              <a:rPr lang="en-US"/>
              <a:t>Services provided</a:t>
            </a:r>
          </a:p>
          <a:p>
            <a:pPr lvl="1"/>
            <a:r>
              <a:rPr lang="en-US"/>
              <a:t>Filtering toxic wastes and pollutants</a:t>
            </a:r>
          </a:p>
          <a:p>
            <a:pPr lvl="1"/>
            <a:r>
              <a:rPr lang="en-US"/>
              <a:t>Reducing flooding and erosion</a:t>
            </a:r>
            <a:endParaRPr lang="en-US" dirty="0"/>
          </a:p>
        </p:txBody>
      </p:sp>
    </p:spTree>
    <p:extLst>
      <p:ext uri="{BB962C8B-B14F-4D97-AF65-F5344CB8AC3E}">
        <p14:creationId xmlns:p14="http://schemas.microsoft.com/office/powerpoint/2010/main" val="2941203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Freshwater Inland Wetlands Are Vital Sponges </a:t>
            </a:r>
            <a:br>
              <a:rPr lang="en-US" dirty="0"/>
            </a:br>
            <a:r>
              <a:rPr lang="en-US" dirty="0"/>
              <a:t>(2 of 3)</a:t>
            </a:r>
          </a:p>
        </p:txBody>
      </p:sp>
      <p:sp>
        <p:nvSpPr>
          <p:cNvPr id="2" name="Content Placeholder 1"/>
          <p:cNvSpPr>
            <a:spLocks noGrp="1"/>
          </p:cNvSpPr>
          <p:nvPr>
            <p:ph idx="1"/>
          </p:nvPr>
        </p:nvSpPr>
        <p:spPr/>
        <p:txBody>
          <a:bodyPr/>
          <a:lstStyle/>
          <a:p>
            <a:r>
              <a:rPr lang="en-US"/>
              <a:t>Services provided (cont’d.)</a:t>
            </a:r>
          </a:p>
          <a:p>
            <a:pPr lvl="1"/>
            <a:r>
              <a:rPr lang="en-US"/>
              <a:t>Sustaining stream flows during dry periods</a:t>
            </a:r>
          </a:p>
          <a:p>
            <a:pPr lvl="1"/>
            <a:r>
              <a:rPr lang="en-US"/>
              <a:t>Recharging groundwater aquifers</a:t>
            </a:r>
          </a:p>
          <a:p>
            <a:pPr lvl="1"/>
            <a:r>
              <a:rPr lang="en-US"/>
              <a:t>Providing habitats for a variety of species</a:t>
            </a:r>
          </a:p>
          <a:p>
            <a:pPr lvl="1"/>
            <a:r>
              <a:rPr lang="en-US"/>
              <a:t>Supplying valuable products</a:t>
            </a:r>
          </a:p>
          <a:p>
            <a:pPr lvl="2"/>
            <a:r>
              <a:rPr lang="en-US"/>
              <a:t>Fishes, shellfish, blueberries, cranberries, and rice</a:t>
            </a:r>
          </a:p>
          <a:p>
            <a:pPr lvl="1"/>
            <a:r>
              <a:rPr lang="en-US"/>
              <a:t>Providing recreation</a:t>
            </a:r>
            <a:endParaRPr lang="en-US" dirty="0"/>
          </a:p>
        </p:txBody>
      </p:sp>
    </p:spTree>
    <p:extLst>
      <p:ext uri="{BB962C8B-B14F-4D97-AF65-F5344CB8AC3E}">
        <p14:creationId xmlns:p14="http://schemas.microsoft.com/office/powerpoint/2010/main" val="1955781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709"/>
            <a:ext cx="9052560" cy="1039091"/>
          </a:xfrm>
        </p:spPr>
        <p:txBody>
          <a:bodyPr>
            <a:normAutofit fontScale="90000"/>
          </a:bodyPr>
          <a:lstStyle/>
          <a:p>
            <a:r>
              <a:rPr lang="en-US" dirty="0"/>
              <a:t>Freshwater Inland Wetlands Are Vital Sponges </a:t>
            </a:r>
            <a:br>
              <a:rPr lang="en-US" dirty="0"/>
            </a:br>
            <a:r>
              <a:rPr lang="en-US" dirty="0"/>
              <a:t>(3 of 3)</a:t>
            </a:r>
          </a:p>
        </p:txBody>
      </p:sp>
      <p:pic>
        <p:nvPicPr>
          <p:cNvPr id="2" name="Picture 1" descr="A figure shows two photos. The first photo shows a great white egret that lives in a marshy land. The second photo shows the Cypress Swamp forests with many tre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76" y="1828800"/>
            <a:ext cx="8689848" cy="3124200"/>
          </a:xfrm>
          <a:prstGeom prst="rect">
            <a:avLst/>
          </a:prstGeom>
        </p:spPr>
      </p:pic>
    </p:spTree>
    <p:extLst>
      <p:ext uri="{BB962C8B-B14F-4D97-AF65-F5344CB8AC3E}">
        <p14:creationId xmlns:p14="http://schemas.microsoft.com/office/powerpoint/2010/main" val="296881706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noChangeArrowheads="1"/>
          </p:cNvSpPr>
          <p:nvPr>
            <p:ph type="title"/>
          </p:nvPr>
        </p:nvSpPr>
        <p:spPr/>
        <p:txBody>
          <a:bodyPr>
            <a:normAutofit fontScale="90000"/>
          </a:bodyPr>
          <a:lstStyle/>
          <a:p>
            <a:r>
              <a:rPr lang="en-US" dirty="0"/>
              <a:t>6.5 How Have Human Activities Affected Freshwater Ecosystems?</a:t>
            </a:r>
          </a:p>
        </p:txBody>
      </p:sp>
      <p:sp>
        <p:nvSpPr>
          <p:cNvPr id="56323" name="Content Placeholder 3"/>
          <p:cNvSpPr>
            <a:spLocks noGrp="1" noChangeArrowheads="1"/>
          </p:cNvSpPr>
          <p:nvPr>
            <p:ph idx="1"/>
          </p:nvPr>
        </p:nvSpPr>
        <p:spPr/>
        <p:txBody>
          <a:bodyPr/>
          <a:lstStyle/>
          <a:p>
            <a:r>
              <a:rPr lang="en-US"/>
              <a:t>Human activities threaten biodiversity and disrupt ecosystem and economic services provided by freshwater lakes, rivers, and wetlands</a:t>
            </a:r>
            <a:endParaRPr lang="en-US" dirty="0"/>
          </a:p>
        </p:txBody>
      </p:sp>
    </p:spTree>
    <p:extLst>
      <p:ext uri="{BB962C8B-B14F-4D97-AF65-F5344CB8AC3E}">
        <p14:creationId xmlns:p14="http://schemas.microsoft.com/office/powerpoint/2010/main" val="1602273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noChangeArrowheads="1"/>
          </p:cNvSpPr>
          <p:nvPr>
            <p:ph type="title"/>
          </p:nvPr>
        </p:nvSpPr>
        <p:spPr/>
        <p:txBody>
          <a:bodyPr>
            <a:normAutofit fontScale="90000"/>
          </a:bodyPr>
          <a:lstStyle/>
          <a:p>
            <a:r>
              <a:rPr lang="en-US"/>
              <a:t>Human Activities Are Disrupting and Degrading Freshwater Systems</a:t>
            </a:r>
            <a:endParaRPr lang="en-US" dirty="0"/>
          </a:p>
        </p:txBody>
      </p:sp>
      <p:sp>
        <p:nvSpPr>
          <p:cNvPr id="57347" name="Content Placeholder 3"/>
          <p:cNvSpPr>
            <a:spLocks noGrp="1" noChangeArrowheads="1"/>
          </p:cNvSpPr>
          <p:nvPr>
            <p:ph idx="1"/>
          </p:nvPr>
        </p:nvSpPr>
        <p:spPr/>
        <p:txBody>
          <a:bodyPr/>
          <a:lstStyle/>
          <a:p>
            <a:r>
              <a:rPr lang="en-US"/>
              <a:t>Dams and canals restrict the flows of rivers</a:t>
            </a:r>
          </a:p>
          <a:p>
            <a:pPr lvl="1"/>
            <a:r>
              <a:rPr lang="en-US"/>
              <a:t>40% of the world’s largest rivers</a:t>
            </a:r>
          </a:p>
          <a:p>
            <a:r>
              <a:rPr lang="en-US"/>
              <a:t>Flood-control destroys aquatic habitats and alters wetlands</a:t>
            </a:r>
          </a:p>
          <a:p>
            <a:r>
              <a:rPr lang="en-US"/>
              <a:t>Cities and farms pollute water</a:t>
            </a:r>
          </a:p>
          <a:p>
            <a:r>
              <a:rPr lang="en-US"/>
              <a:t>Many wetlands have been drained for human purposes </a:t>
            </a:r>
            <a:endParaRPr lang="en-US" dirty="0"/>
          </a:p>
        </p:txBody>
      </p:sp>
    </p:spTree>
    <p:extLst>
      <p:ext uri="{BB962C8B-B14F-4D97-AF65-F5344CB8AC3E}">
        <p14:creationId xmlns:p14="http://schemas.microsoft.com/office/powerpoint/2010/main" val="1539331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River Deltas and Coastal Wetlands–Vital Components of Natural Capital Now In Jeopardy</a:t>
            </a:r>
            <a:endParaRPr lang="en-US" dirty="0"/>
          </a:p>
        </p:txBody>
      </p:sp>
      <p:sp>
        <p:nvSpPr>
          <p:cNvPr id="2" name="Content Placeholder 1"/>
          <p:cNvSpPr>
            <a:spLocks noGrp="1"/>
          </p:cNvSpPr>
          <p:nvPr>
            <p:ph idx="1"/>
          </p:nvPr>
        </p:nvSpPr>
        <p:spPr/>
        <p:txBody>
          <a:bodyPr/>
          <a:lstStyle/>
          <a:p>
            <a:r>
              <a:rPr lang="en-US"/>
              <a:t>River deltas, coastal wetlands, and mangrove forests</a:t>
            </a:r>
          </a:p>
          <a:p>
            <a:pPr lvl="1"/>
            <a:r>
              <a:rPr lang="en-US"/>
              <a:t>Provide natural protection against flood and wave damage during storms</a:t>
            </a:r>
          </a:p>
          <a:p>
            <a:pPr lvl="2"/>
            <a:r>
              <a:rPr lang="en-US"/>
              <a:t>Degraded ecosystems allow intensified damage</a:t>
            </a:r>
          </a:p>
          <a:p>
            <a:r>
              <a:rPr lang="en-US"/>
              <a:t>Building dams reduces river sediment deposited downstream</a:t>
            </a:r>
          </a:p>
          <a:p>
            <a:pPr lvl="1"/>
            <a:r>
              <a:rPr lang="en-US"/>
              <a:t>Result: river deltas subside (sink) into the sea</a:t>
            </a:r>
            <a:endParaRPr lang="en-US" dirty="0"/>
          </a:p>
        </p:txBody>
      </p:sp>
    </p:spTree>
    <p:extLst>
      <p:ext uri="{BB962C8B-B14F-4D97-AF65-F5344CB8AC3E}">
        <p14:creationId xmlns:p14="http://schemas.microsoft.com/office/powerpoint/2010/main" val="1430009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Key Ideas (1 of 2)</a:t>
            </a:r>
          </a:p>
        </p:txBody>
      </p:sp>
      <p:sp>
        <p:nvSpPr>
          <p:cNvPr id="58371" name="Content Placeholder 2"/>
          <p:cNvSpPr>
            <a:spLocks noGrp="1"/>
          </p:cNvSpPr>
          <p:nvPr>
            <p:ph idx="1"/>
          </p:nvPr>
        </p:nvSpPr>
        <p:spPr/>
        <p:txBody>
          <a:bodyPr/>
          <a:lstStyle/>
          <a:p>
            <a:r>
              <a:rPr lang="en-US"/>
              <a:t>Saltwater and freshwater aquatic life zones cover almost three-fourths of the earth’s surface</a:t>
            </a:r>
          </a:p>
          <a:p>
            <a:pPr lvl="1"/>
            <a:r>
              <a:rPr lang="en-US"/>
              <a:t>Oceans dominate the planet</a:t>
            </a:r>
          </a:p>
          <a:p>
            <a:r>
              <a:rPr lang="en-US"/>
              <a:t>The earth’s aquatic systems provide important ecosystem and economic services</a:t>
            </a:r>
            <a:endParaRPr lang="en-US" dirty="0"/>
          </a:p>
        </p:txBody>
      </p:sp>
    </p:spTree>
    <p:extLst>
      <p:ext uri="{BB962C8B-B14F-4D97-AF65-F5344CB8AC3E}">
        <p14:creationId xmlns:p14="http://schemas.microsoft.com/office/powerpoint/2010/main" val="2645125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Key Ideas (2 of 2)</a:t>
            </a:r>
          </a:p>
        </p:txBody>
      </p:sp>
      <p:sp>
        <p:nvSpPr>
          <p:cNvPr id="58371" name="Content Placeholder 2"/>
          <p:cNvSpPr>
            <a:spLocks noGrp="1"/>
          </p:cNvSpPr>
          <p:nvPr>
            <p:ph idx="1"/>
          </p:nvPr>
        </p:nvSpPr>
        <p:spPr/>
        <p:txBody>
          <a:bodyPr/>
          <a:lstStyle/>
          <a:p>
            <a:r>
              <a:rPr lang="en-US"/>
              <a:t>Certain human activities threaten biodiversity and disrupt ecosystem and economic services provided by aquatic systems</a:t>
            </a:r>
            <a:endParaRPr lang="en-US" dirty="0"/>
          </a:p>
        </p:txBody>
      </p:sp>
    </p:spTree>
    <p:extLst>
      <p:ext uri="{BB962C8B-B14F-4D97-AF65-F5344CB8AC3E}">
        <p14:creationId xmlns:p14="http://schemas.microsoft.com/office/powerpoint/2010/main" val="285604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noChangeArrowheads="1"/>
          </p:cNvSpPr>
          <p:nvPr>
            <p:ph type="title"/>
          </p:nvPr>
        </p:nvSpPr>
        <p:spPr/>
        <p:txBody>
          <a:bodyPr>
            <a:normAutofit fontScale="90000"/>
          </a:bodyPr>
          <a:lstStyle/>
          <a:p>
            <a:r>
              <a:rPr lang="en-US" dirty="0"/>
              <a:t>Most of the Earth Is Covered with Water (1 of 2)</a:t>
            </a:r>
          </a:p>
        </p:txBody>
      </p:sp>
      <p:sp>
        <p:nvSpPr>
          <p:cNvPr id="9219" name="Content Placeholder 3"/>
          <p:cNvSpPr>
            <a:spLocks noGrp="1" noChangeArrowheads="1"/>
          </p:cNvSpPr>
          <p:nvPr>
            <p:ph idx="1"/>
          </p:nvPr>
        </p:nvSpPr>
        <p:spPr/>
        <p:txBody>
          <a:bodyPr/>
          <a:lstStyle/>
          <a:p>
            <a:r>
              <a:rPr lang="en-US"/>
              <a:t>Saltwater covers 71% of earth’s surface</a:t>
            </a:r>
          </a:p>
          <a:p>
            <a:pPr lvl="1"/>
            <a:r>
              <a:rPr lang="en-US"/>
              <a:t>Freshwater occupies another 2%</a:t>
            </a:r>
          </a:p>
          <a:p>
            <a:r>
              <a:rPr lang="en-US"/>
              <a:t>Global ocean divided into five areas</a:t>
            </a:r>
          </a:p>
          <a:p>
            <a:pPr lvl="1"/>
            <a:r>
              <a:rPr lang="en-US"/>
              <a:t>Atlantic</a:t>
            </a:r>
          </a:p>
          <a:p>
            <a:pPr lvl="1"/>
            <a:r>
              <a:rPr lang="en-US"/>
              <a:t>Pacific</a:t>
            </a:r>
          </a:p>
          <a:p>
            <a:pPr lvl="1"/>
            <a:r>
              <a:rPr lang="en-US"/>
              <a:t>Arctic</a:t>
            </a:r>
          </a:p>
          <a:p>
            <a:pPr lvl="1"/>
            <a:r>
              <a:rPr lang="en-US"/>
              <a:t>Indian </a:t>
            </a:r>
          </a:p>
          <a:p>
            <a:pPr lvl="1"/>
            <a:r>
              <a:rPr lang="en-US"/>
              <a:t>Southern</a:t>
            </a:r>
            <a:endParaRPr lang="en-US" dirty="0"/>
          </a:p>
        </p:txBody>
      </p:sp>
    </p:spTree>
    <p:extLst>
      <p:ext uri="{BB962C8B-B14F-4D97-AF65-F5344CB8AC3E}">
        <p14:creationId xmlns:p14="http://schemas.microsoft.com/office/powerpoint/2010/main" val="236052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p:txBody>
          <a:bodyPr>
            <a:normAutofit fontScale="90000"/>
          </a:bodyPr>
          <a:lstStyle/>
          <a:p>
            <a:r>
              <a:rPr lang="en-US" dirty="0"/>
              <a:t>Most of the Earth Is Covered with Water (2 of 2)</a:t>
            </a:r>
          </a:p>
        </p:txBody>
      </p:sp>
      <p:sp>
        <p:nvSpPr>
          <p:cNvPr id="10243" name="Content Placeholder 3"/>
          <p:cNvSpPr>
            <a:spLocks noGrp="1" noChangeArrowheads="1"/>
          </p:cNvSpPr>
          <p:nvPr>
            <p:ph idx="1"/>
          </p:nvPr>
        </p:nvSpPr>
        <p:spPr/>
        <p:txBody>
          <a:bodyPr/>
          <a:lstStyle/>
          <a:p>
            <a:r>
              <a:rPr lang="en-US" dirty="0"/>
              <a:t>Distribution of organisms determined largely by salinity</a:t>
            </a:r>
          </a:p>
          <a:p>
            <a:r>
              <a:rPr lang="en-US" dirty="0"/>
              <a:t>Aquatic life zones</a:t>
            </a:r>
          </a:p>
          <a:p>
            <a:pPr lvl="1"/>
            <a:r>
              <a:rPr lang="en-US" dirty="0"/>
              <a:t>Saltwater life zones (marine life zones)</a:t>
            </a:r>
          </a:p>
          <a:p>
            <a:pPr lvl="2"/>
            <a:r>
              <a:rPr lang="en-US" dirty="0"/>
              <a:t>Examples: oceans, estuaries, coasts, coral reefs, and mangrove forests</a:t>
            </a:r>
          </a:p>
          <a:p>
            <a:pPr lvl="1"/>
            <a:r>
              <a:rPr lang="en-US" dirty="0"/>
              <a:t>Freshwater life zones</a:t>
            </a:r>
          </a:p>
          <a:p>
            <a:pPr lvl="2"/>
            <a:r>
              <a:rPr lang="en-US" dirty="0"/>
              <a:t>Examples: lakes, rivers, streams, and inland wetlands</a:t>
            </a:r>
          </a:p>
          <a:p>
            <a:pPr lvl="2"/>
            <a:endParaRPr lang="en-US" dirty="0"/>
          </a:p>
        </p:txBody>
      </p:sp>
    </p:spTree>
    <p:extLst>
      <p:ext uri="{BB962C8B-B14F-4D97-AF65-F5344CB8AC3E}">
        <p14:creationId xmlns:p14="http://schemas.microsoft.com/office/powerpoint/2010/main" val="337248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p:txBody>
          <a:bodyPr>
            <a:normAutofit fontScale="90000"/>
          </a:bodyPr>
          <a:lstStyle/>
          <a:p>
            <a:r>
              <a:rPr lang="en-US" dirty="0"/>
              <a:t>Aquatic Species Drift, Swim, Crawl, and Cling</a:t>
            </a:r>
            <a:br>
              <a:rPr lang="en-US" dirty="0"/>
            </a:br>
            <a:r>
              <a:rPr lang="en-US" dirty="0"/>
              <a:t>(1 of 4)</a:t>
            </a:r>
          </a:p>
        </p:txBody>
      </p:sp>
      <p:sp>
        <p:nvSpPr>
          <p:cNvPr id="13315" name="Content Placeholder 3"/>
          <p:cNvSpPr>
            <a:spLocks noGrp="1" noChangeArrowheads="1"/>
          </p:cNvSpPr>
          <p:nvPr>
            <p:ph idx="1"/>
          </p:nvPr>
        </p:nvSpPr>
        <p:spPr/>
        <p:txBody>
          <a:bodyPr/>
          <a:lstStyle/>
          <a:p>
            <a:r>
              <a:rPr lang="en-US"/>
              <a:t>Plankton–drifting</a:t>
            </a:r>
          </a:p>
          <a:p>
            <a:pPr lvl="1"/>
            <a:r>
              <a:rPr lang="en-US"/>
              <a:t>Phytoplankton</a:t>
            </a:r>
          </a:p>
          <a:p>
            <a:pPr lvl="2"/>
            <a:r>
              <a:rPr lang="en-US"/>
              <a:t>Primary producers for most aquatic food webs</a:t>
            </a:r>
          </a:p>
          <a:p>
            <a:pPr lvl="1"/>
            <a:r>
              <a:rPr lang="en-US"/>
              <a:t>Ultraplankton </a:t>
            </a:r>
          </a:p>
          <a:p>
            <a:pPr lvl="2"/>
            <a:r>
              <a:rPr lang="en-US"/>
              <a:t>Tiny photosynthetic bacteria</a:t>
            </a:r>
          </a:p>
          <a:p>
            <a:pPr lvl="1"/>
            <a:r>
              <a:rPr lang="en-US"/>
              <a:t>Zooplankton</a:t>
            </a:r>
          </a:p>
          <a:p>
            <a:pPr lvl="2"/>
            <a:r>
              <a:rPr lang="en-US"/>
              <a:t>Secondary consumers</a:t>
            </a:r>
          </a:p>
          <a:p>
            <a:pPr lvl="2"/>
            <a:r>
              <a:rPr lang="en-US"/>
              <a:t>Range from single-celled to large invertebrates like jellyfish</a:t>
            </a:r>
          </a:p>
          <a:p>
            <a:endParaRPr lang="en-US" dirty="0"/>
          </a:p>
        </p:txBody>
      </p:sp>
    </p:spTree>
    <p:extLst>
      <p:ext uri="{BB962C8B-B14F-4D97-AF65-F5344CB8AC3E}">
        <p14:creationId xmlns:p14="http://schemas.microsoft.com/office/powerpoint/2010/main" val="23988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noChangeArrowheads="1"/>
          </p:cNvSpPr>
          <p:nvPr>
            <p:ph type="title"/>
          </p:nvPr>
        </p:nvSpPr>
        <p:spPr>
          <a:xfrm>
            <a:off x="45720" y="27709"/>
            <a:ext cx="9052560" cy="1039091"/>
          </a:xfrm>
        </p:spPr>
        <p:txBody>
          <a:bodyPr>
            <a:normAutofit fontScale="90000"/>
          </a:bodyPr>
          <a:lstStyle/>
          <a:p>
            <a:r>
              <a:rPr lang="en-US" dirty="0"/>
              <a:t>Aquatic Species Drift, Swim, Crawl, and Cling</a:t>
            </a:r>
            <a:br>
              <a:rPr lang="en-US" dirty="0"/>
            </a:br>
            <a:r>
              <a:rPr lang="en-US" dirty="0"/>
              <a:t>(2 of 4)</a:t>
            </a:r>
          </a:p>
        </p:txBody>
      </p:sp>
      <p:pic>
        <p:nvPicPr>
          <p:cNvPr id="3" name="Picture 2" descr="A photo shows a Jellyfish with long tentac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73" y="1289438"/>
            <a:ext cx="3614982" cy="4654162"/>
          </a:xfrm>
          <a:prstGeom prst="rect">
            <a:avLst/>
          </a:prstGeom>
        </p:spPr>
      </p:pic>
      <p:pic>
        <p:nvPicPr>
          <p:cNvPr id="4" name="Picture 3" descr="A photo shows a star fish with patterns on its top surface found on the coral ree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927" y="3034060"/>
            <a:ext cx="3999198" cy="2909540"/>
          </a:xfrm>
          <a:prstGeom prst="rect">
            <a:avLst/>
          </a:prstGeom>
        </p:spPr>
      </p:pic>
    </p:spTree>
    <p:extLst>
      <p:ext uri="{BB962C8B-B14F-4D97-AF65-F5344CB8AC3E}">
        <p14:creationId xmlns:p14="http://schemas.microsoft.com/office/powerpoint/2010/main" val="4151115358"/>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5461</TotalTime>
  <Words>2647</Words>
  <Application>Microsoft Office PowerPoint</Application>
  <PresentationFormat>On-screen Show (4:3)</PresentationFormat>
  <Paragraphs>349</Paragraphs>
  <Slides>57</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ＭＳ Ｐゴシック</vt:lpstr>
      <vt:lpstr>Arial</vt:lpstr>
      <vt:lpstr>Calibri</vt:lpstr>
      <vt:lpstr>Courier New</vt:lpstr>
      <vt:lpstr>Verdana</vt:lpstr>
      <vt:lpstr>Wingdings</vt:lpstr>
      <vt:lpstr>Sample</vt:lpstr>
      <vt:lpstr>Exploring Environmental Science for AP®</vt:lpstr>
      <vt:lpstr>Core Case Study: Why Should We Care about Coral Reefs? (1 of 3)</vt:lpstr>
      <vt:lpstr>Core Case Study: Why Should We Care about Coral Reefs? (2 of 3)</vt:lpstr>
      <vt:lpstr>Core Case Study: Why Should We Care about Coral Reefs? (3 of 3)</vt:lpstr>
      <vt:lpstr>6.1 What Is the General Nature of  Aquatic Systems? </vt:lpstr>
      <vt:lpstr>Most of the Earth Is Covered with Water (1 of 2)</vt:lpstr>
      <vt:lpstr>Most of the Earth Is Covered with Water (2 of 2)</vt:lpstr>
      <vt:lpstr>Aquatic Species Drift, Swim, Crawl, and Cling (1 of 4)</vt:lpstr>
      <vt:lpstr>Aquatic Species Drift, Swim, Crawl, and Cling (2 of 4)</vt:lpstr>
      <vt:lpstr>Aquatic Species Drift, Swim, Crawl, and Cling  (3 of 4)</vt:lpstr>
      <vt:lpstr>Aquatic Species Drift, Swim, Crawl, and Cling  (4 of 4)</vt:lpstr>
      <vt:lpstr>6.2 Why Are Marine Aquatic Systems Important? </vt:lpstr>
      <vt:lpstr>Oceans Provide Vital Ecosystem and Economic Services (1 of 4)</vt:lpstr>
      <vt:lpstr>Oceans Provide Vital Ecosystem and Economic Services (2 of 4)</vt:lpstr>
      <vt:lpstr>Oceans Provide Vital Ecosystem and Economic Services (3 of 4)</vt:lpstr>
      <vt:lpstr>Oceans Provide Vital Ecosystem and Economic Services (4 of 4)</vt:lpstr>
      <vt:lpstr>Estuaries and Coastal Wetlands Are Highly Productive (1 of 6)</vt:lpstr>
      <vt:lpstr>Estuaries and Coastal Wetlands Are Highly Productive (2 of 6)</vt:lpstr>
      <vt:lpstr>Estuaries and Coastal Wetlands Are Highly Productive (3 of 6)</vt:lpstr>
      <vt:lpstr>Estuaries and Coastal Wetlands Are Highly Productive (4 of 6)</vt:lpstr>
      <vt:lpstr>Estuaries and Coastal Wetlands Are Highly Productive (5 of 6)</vt:lpstr>
      <vt:lpstr>Estuaries and Coastal Wetlands Are Highly Productive (6 of 6)</vt:lpstr>
      <vt:lpstr>Rocky and Sandy Shores Host Different Types of Organisms (1 of 2)</vt:lpstr>
      <vt:lpstr>Rocky and Sandy Shores Host Different Types of Organisms (2 of 2)</vt:lpstr>
      <vt:lpstr>Critical Concept: The Importance of Wetlands  (1 of 2)</vt:lpstr>
      <vt:lpstr>Critical Concept: The Importance of Wetlands  (2 of 2)</vt:lpstr>
      <vt:lpstr>Case Study: Revisiting Coral Reefs -Amazing Centers of Biodiversity</vt:lpstr>
      <vt:lpstr>The Open Sea and the Ocean Floor Host a Variety of Species (1 of 3)</vt:lpstr>
      <vt:lpstr>The Open Sea and the Ocean Floor Host a Variety of Species (2 of 3)</vt:lpstr>
      <vt:lpstr>The Open Sea and the Ocean Floor Host a Variety of Species (3 of 3)</vt:lpstr>
      <vt:lpstr>Science Focus 6.1: We Are Still Learning about the Ocean’s Biodiversity</vt:lpstr>
      <vt:lpstr>6.3 How Have Human Activities Affected Marine Ecosystems? </vt:lpstr>
      <vt:lpstr>Human Activities Are Disrupting and Degrading Marine Systems (1 of 2)</vt:lpstr>
      <vt:lpstr>Human Activities Are Disrupting and Degrading Marine Systems (2 of 2)</vt:lpstr>
      <vt:lpstr>6.4 Why Are Freshwater Ecosystems Important?</vt:lpstr>
      <vt:lpstr>Water Stands in Some Freshwater Systems and Flows in Others (1 of 5)</vt:lpstr>
      <vt:lpstr>Water Stands in Some Freshwater Systems and Flows in Others (2 of 5)</vt:lpstr>
      <vt:lpstr>Water Stands in Some Freshwater Systems and Flows in Others (3 of 5)</vt:lpstr>
      <vt:lpstr>Water Stands in Some Freshwater Systems and Flows in Others (4 of 5)</vt:lpstr>
      <vt:lpstr>Water Stands in Some Freshwater Systems and Flows in Others (5 of 5)</vt:lpstr>
      <vt:lpstr>Some Lakes Have More Nutrients  Than Others (1 of 3)</vt:lpstr>
      <vt:lpstr>Some Lakes Have More Nutrients  Than Others (2 of 3)</vt:lpstr>
      <vt:lpstr>Some Lakes Have More Nutrients  Than Others (3 of 3)</vt:lpstr>
      <vt:lpstr>Critical Concept: Cultural Eutrophication (1 of 3)</vt:lpstr>
      <vt:lpstr>Critical Concept: Cultural Eutrophication (2 of 3)</vt:lpstr>
      <vt:lpstr>Critical Concept: Cultural Eutrophication (3 of 3)</vt:lpstr>
      <vt:lpstr>Freshwater Streams and Rivers Carry Large Volumes of Water (1 of 3)</vt:lpstr>
      <vt:lpstr>Freshwater Streams and Rivers Carry Large Volumes of Water (2 of 3)</vt:lpstr>
      <vt:lpstr>Freshwater Streams and Rivers Carry Large Volumes of Water (3 of 3)</vt:lpstr>
      <vt:lpstr>Freshwater Inland Wetlands Are Vital Sponges (1 of 3)</vt:lpstr>
      <vt:lpstr>Freshwater Inland Wetlands Are Vital Sponges  (2 of 3)</vt:lpstr>
      <vt:lpstr>Freshwater Inland Wetlands Are Vital Sponges  (3 of 3)</vt:lpstr>
      <vt:lpstr>6.5 How Have Human Activities Affected Freshwater Ecosystems?</vt:lpstr>
      <vt:lpstr>Human Activities Are Disrupting and Degrading Freshwater Systems</vt:lpstr>
      <vt:lpstr>River Deltas and Coastal Wetlands–Vital Components of Natural Capital Now In Jeopardy</vt:lpstr>
      <vt:lpstr>Key Ideas (1 of 2)</vt:lpstr>
      <vt:lpstr>Key Ideas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Aquatic Biodiversity</dc:title>
  <dc:creator>Tyler</dc:creator>
  <cp:lastModifiedBy>Fulford, Whitney</cp:lastModifiedBy>
  <cp:revision>413</cp:revision>
  <dcterms:created xsi:type="dcterms:W3CDTF">2013-09-12T16:10:24Z</dcterms:created>
  <dcterms:modified xsi:type="dcterms:W3CDTF">2019-08-09T13:00:03Z</dcterms:modified>
</cp:coreProperties>
</file>