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26"/>
  </p:notesMasterIdLst>
  <p:sldIdLst>
    <p:sldId id="317" r:id="rId2"/>
    <p:sldId id="261" r:id="rId3"/>
    <p:sldId id="262" r:id="rId4"/>
    <p:sldId id="263" r:id="rId5"/>
    <p:sldId id="264" r:id="rId6"/>
    <p:sldId id="265" r:id="rId7"/>
    <p:sldId id="266" r:id="rId8"/>
    <p:sldId id="267" r:id="rId9"/>
    <p:sldId id="268" r:id="rId10"/>
    <p:sldId id="269" r:id="rId11"/>
    <p:sldId id="270" r:id="rId12"/>
    <p:sldId id="271" r:id="rId13"/>
    <p:sldId id="273" r:id="rId14"/>
    <p:sldId id="276" r:id="rId15"/>
    <p:sldId id="277" r:id="rId16"/>
    <p:sldId id="320" r:id="rId17"/>
    <p:sldId id="278" r:id="rId18"/>
    <p:sldId id="279" r:id="rId19"/>
    <p:sldId id="280" r:id="rId20"/>
    <p:sldId id="281" r:id="rId21"/>
    <p:sldId id="282" r:id="rId22"/>
    <p:sldId id="319" r:id="rId23"/>
    <p:sldId id="306" r:id="rId24"/>
    <p:sldId id="307"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11" autoAdjust="0"/>
    <p:restoredTop sz="83303" autoAdjust="0"/>
  </p:normalViewPr>
  <p:slideViewPr>
    <p:cSldViewPr>
      <p:cViewPr varScale="1">
        <p:scale>
          <a:sx n="58" d="100"/>
          <a:sy n="58" d="100"/>
        </p:scale>
        <p:origin x="1026" y="66"/>
      </p:cViewPr>
      <p:guideLst>
        <p:guide orient="horz" pos="2160"/>
        <p:guide orient="horz" pos="960"/>
        <p:guide orient="horz" pos="384"/>
        <p:guide pos="2880"/>
      </p:guideLst>
    </p:cSldViewPr>
  </p:slideViewPr>
  <p:outlineViewPr>
    <p:cViewPr>
      <p:scale>
        <a:sx n="33" d="100"/>
        <a:sy n="33" d="100"/>
      </p:scale>
      <p:origin x="0" y="2379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08" d="100"/>
          <a:sy n="108" d="100"/>
        </p:scale>
        <p:origin x="-51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a:t>
            </a:fld>
            <a:endParaRPr lang="en-US" dirty="0"/>
          </a:p>
        </p:txBody>
      </p:sp>
    </p:spTree>
    <p:extLst>
      <p:ext uri="{BB962C8B-B14F-4D97-AF65-F5344CB8AC3E}">
        <p14:creationId xmlns:p14="http://schemas.microsoft.com/office/powerpoint/2010/main" val="3854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10</a:t>
            </a:fld>
            <a:endParaRPr lang="en-US" dirty="0"/>
          </a:p>
        </p:txBody>
      </p:sp>
    </p:spTree>
    <p:extLst>
      <p:ext uri="{BB962C8B-B14F-4D97-AF65-F5344CB8AC3E}">
        <p14:creationId xmlns:p14="http://schemas.microsoft.com/office/powerpoint/2010/main" val="314709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a:t>
            </a:r>
            <a:r>
              <a:rPr lang="en-US" baseline="0" dirty="0"/>
              <a:t> </a:t>
            </a:r>
            <a:r>
              <a:rPr lang="en-US" sz="1200" b="0" i="0" u="none" strike="noStrike" kern="1200" baseline="0" dirty="0">
                <a:solidFill>
                  <a:schemeClr val="tx1"/>
                </a:solidFill>
                <a:latin typeface="Arial"/>
                <a:ea typeface="ＭＳ Ｐゴシック" pitchFamily="1" charset="-128"/>
                <a:cs typeface="ＭＳ Ｐゴシック" charset="-128"/>
              </a:rPr>
              <a:t>Formation of a tornado, or twister. The most active tornado season in the United States is usually March through August.</a:t>
            </a:r>
            <a:endParaRPr lang="en-US"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11</a:t>
            </a:fld>
            <a:endParaRPr lang="en-US" dirty="0"/>
          </a:p>
        </p:txBody>
      </p:sp>
    </p:spTree>
    <p:extLst>
      <p:ext uri="{BB962C8B-B14F-4D97-AF65-F5344CB8AC3E}">
        <p14:creationId xmlns:p14="http://schemas.microsoft.com/office/powerpoint/2010/main" val="305319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7.6</a:t>
            </a:r>
            <a:r>
              <a:rPr lang="en-US" baseline="0" dirty="0"/>
              <a:t> </a:t>
            </a:r>
            <a:r>
              <a:rPr lang="en-US" sz="1200" b="0" i="0" u="none" strike="noStrike" kern="1200" baseline="0" dirty="0">
                <a:solidFill>
                  <a:schemeClr val="tx1"/>
                </a:solidFill>
                <a:latin typeface="Arial"/>
                <a:ea typeface="ＭＳ Ｐゴシック" pitchFamily="1" charset="-128"/>
                <a:cs typeface="ＭＳ Ｐゴシック" charset="-128"/>
              </a:rPr>
              <a:t>Formation of a tropical cyclone. Those forming in the Atlantic Ocean are called hurricanes. Those forming in the Pacific Ocean are called typhoons.</a:t>
            </a:r>
            <a:endParaRPr lang="en-US" i="0"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12</a:t>
            </a:fld>
            <a:endParaRPr lang="en-US" dirty="0"/>
          </a:p>
        </p:txBody>
      </p:sp>
    </p:spTree>
    <p:extLst>
      <p:ext uri="{BB962C8B-B14F-4D97-AF65-F5344CB8AC3E}">
        <p14:creationId xmlns:p14="http://schemas.microsoft.com/office/powerpoint/2010/main" val="167781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D132959-D0F9-6448-BEB0-F99FCC6E51B2}" type="slidenum">
              <a:rPr lang="en-US"/>
              <a:pPr/>
              <a:t>13</a:t>
            </a:fld>
            <a:endParaRPr lang="en-US" dirty="0"/>
          </a:p>
        </p:txBody>
      </p:sp>
    </p:spTree>
    <p:extLst>
      <p:ext uri="{BB962C8B-B14F-4D97-AF65-F5344CB8AC3E}">
        <p14:creationId xmlns:p14="http://schemas.microsoft.com/office/powerpoint/2010/main" val="3838112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7.8 Convection cells play a key role in transferring energy (heat) and moisture through the atmosphere from place to place on the planet.</a:t>
            </a:r>
          </a:p>
        </p:txBody>
      </p:sp>
      <p:sp>
        <p:nvSpPr>
          <p:cNvPr id="4" name="Slide Number Placeholder 3"/>
          <p:cNvSpPr>
            <a:spLocks noGrp="1"/>
          </p:cNvSpPr>
          <p:nvPr>
            <p:ph type="sldNum" sz="quarter" idx="10"/>
          </p:nvPr>
        </p:nvSpPr>
        <p:spPr/>
        <p:txBody>
          <a:bodyPr/>
          <a:lstStyle/>
          <a:p>
            <a:fld id="{AD4E17D8-0BC7-BF46-8F16-12DAA852F562}" type="slidenum">
              <a:rPr lang="en-US" smtClean="0"/>
              <a:pPr/>
              <a:t>14</a:t>
            </a:fld>
            <a:endParaRPr lang="en-US" dirty="0"/>
          </a:p>
        </p:txBody>
      </p:sp>
    </p:spTree>
    <p:extLst>
      <p:ext uri="{BB962C8B-B14F-4D97-AF65-F5344CB8AC3E}">
        <p14:creationId xmlns:p14="http://schemas.microsoft.com/office/powerpoint/2010/main" val="145067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D26D9-CB5F-0A4C-8ABF-E7BB1EF8C3D2}" type="slidenum">
              <a:rPr lang="en-US"/>
              <a:pPr>
                <a:defRPr/>
              </a:pPr>
              <a:t>15</a:t>
            </a:fld>
            <a:endParaRPr lang="en-US" dirty="0"/>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r>
              <a:rPr lang="en-US" dirty="0"/>
              <a:t>Figure 7.9 Global air circulation: Air rises and falls in giant convection cells (right). Air flowing away from the equator is deflected to the east and air flowing toward the equator is deflected west, due to the </a:t>
            </a:r>
            <a:r>
              <a:rPr lang="en-US" dirty="0" err="1"/>
              <a:t>Coriolis</a:t>
            </a:r>
            <a:r>
              <a:rPr lang="en-US" dirty="0"/>
              <a:t> effect. This creates global patterns of prevailing winds (left) that help to distribute heat and moisture in the atmosphere, which leads to the earth’s variety of forests, grasslands, and deserts (right).</a:t>
            </a:r>
          </a:p>
        </p:txBody>
      </p:sp>
    </p:spTree>
    <p:extLst>
      <p:ext uri="{BB962C8B-B14F-4D97-AF65-F5344CB8AC3E}">
        <p14:creationId xmlns:p14="http://schemas.microsoft.com/office/powerpoint/2010/main" val="142957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D26D9-CB5F-0A4C-8ABF-E7BB1EF8C3D2}" type="slidenum">
              <a:rPr lang="en-US"/>
              <a:pPr>
                <a:defRPr/>
              </a:pPr>
              <a:t>17</a:t>
            </a:fld>
            <a:endParaRPr lang="en-US" dirty="0"/>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7.10 </a:t>
            </a:r>
            <a:r>
              <a:rPr lang="en-US" sz="1200" b="0" i="0" u="none" strike="noStrike" kern="1200" baseline="0" dirty="0">
                <a:solidFill>
                  <a:schemeClr val="tx1"/>
                </a:solidFill>
                <a:latin typeface="Arial"/>
                <a:ea typeface="ＭＳ Ｐゴシック" pitchFamily="1" charset="-128"/>
                <a:cs typeface="ＭＳ Ｐゴシック" charset="-128"/>
              </a:rPr>
              <a:t>The earth’s axis is tilted about 23.5° with respect to the plane of the earth’s path around the sun. The resulting variations in solar energy reaching the northern and southern hemispheres throughout a year result in seasons. Critical thinking: How might your life be different if the earth’s axis was not tilted?</a:t>
            </a:r>
            <a:endParaRPr lang="en-US" dirty="0"/>
          </a:p>
        </p:txBody>
      </p:sp>
    </p:spTree>
    <p:extLst>
      <p:ext uri="{BB962C8B-B14F-4D97-AF65-F5344CB8AC3E}">
        <p14:creationId xmlns:p14="http://schemas.microsoft.com/office/powerpoint/2010/main" val="14464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50AA0-1F4C-0C4B-A975-A1F0B19C129A}" type="slidenum">
              <a:rPr lang="en-US"/>
              <a:pPr>
                <a:defRPr/>
              </a:pPr>
              <a:t>18</a:t>
            </a:fld>
            <a:endParaRPr lang="en-US" dirty="0"/>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7.11 </a:t>
            </a:r>
            <a:r>
              <a:rPr lang="en-US" dirty="0"/>
              <a:t>A connected loop of deep and shallow ocean currents transports warm and cool water to various parts of the earth. </a:t>
            </a:r>
          </a:p>
        </p:txBody>
      </p:sp>
    </p:spTree>
    <p:extLst>
      <p:ext uri="{BB962C8B-B14F-4D97-AF65-F5344CB8AC3E}">
        <p14:creationId xmlns:p14="http://schemas.microsoft.com/office/powerpoint/2010/main" val="137985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40311574-40D8-FB40-AF1C-B73E7F26F676}" type="slidenum">
              <a:rPr lang="en-US"/>
              <a:pPr/>
              <a:t>19</a:t>
            </a:fld>
            <a:endParaRPr lang="en-US" dirty="0"/>
          </a:p>
        </p:txBody>
      </p:sp>
    </p:spTree>
    <p:extLst>
      <p:ext uri="{BB962C8B-B14F-4D97-AF65-F5344CB8AC3E}">
        <p14:creationId xmlns:p14="http://schemas.microsoft.com/office/powerpoint/2010/main" val="346802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D0580428-12B0-4F43-A6F3-0301A59CE58C}" type="slidenum">
              <a:rPr lang="en-US"/>
              <a:pPr/>
              <a:t>20</a:t>
            </a:fld>
            <a:endParaRPr lang="en-US" dirty="0"/>
          </a:p>
        </p:txBody>
      </p:sp>
    </p:spTree>
    <p:extLst>
      <p:ext uri="{BB962C8B-B14F-4D97-AF65-F5344CB8AC3E}">
        <p14:creationId xmlns:p14="http://schemas.microsoft.com/office/powerpoint/2010/main" val="171444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0420" name="Slide Number Placeholder 3"/>
          <p:cNvSpPr>
            <a:spLocks noGrp="1"/>
          </p:cNvSpPr>
          <p:nvPr>
            <p:ph type="sldNum" sz="quarter" idx="5"/>
          </p:nvPr>
        </p:nvSpPr>
        <p:spPr>
          <a:noFill/>
        </p:spPr>
        <p:txBody>
          <a:bodyPr/>
          <a:lstStyle/>
          <a:p>
            <a:fld id="{51141FE8-8B90-1041-BC9F-0D4605846910}" type="slidenum">
              <a:rPr lang="en-US"/>
              <a:pPr/>
              <a:t>2</a:t>
            </a:fld>
            <a:endParaRPr lang="en-US" dirty="0"/>
          </a:p>
        </p:txBody>
      </p:sp>
    </p:spTree>
    <p:extLst>
      <p:ext uri="{BB962C8B-B14F-4D97-AF65-F5344CB8AC3E}">
        <p14:creationId xmlns:p14="http://schemas.microsoft.com/office/powerpoint/2010/main" val="222295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b="0" noProof="1">
                <a:solidFill>
                  <a:srgbClr val="221E1F"/>
                </a:solidFill>
                <a:ea typeface="ＭＳ Ｐゴシック" charset="-128"/>
              </a:rPr>
              <a:t>Figure </a:t>
            </a:r>
            <a:r>
              <a:rPr lang="en-US" b="0" noProof="1">
                <a:solidFill>
                  <a:srgbClr val="221E1F"/>
                </a:solidFill>
                <a:ea typeface="ＭＳ Ｐゴシック" charset="-128"/>
              </a:rPr>
              <a:t>7.12</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The rain shadow effect is a reduction of rainfall and loss of moisture from the landscape on the leeward side of a mountain. Warm, moist air in onshore winds loses most of its moisture as rain and snow that fall on the windward slopes of a mountain range. This leads to semiarid and arid conditions on the leeward side of the mountain range and on the land beyond.</a:t>
            </a:r>
            <a:endParaRPr noProof="1">
              <a:solidFill>
                <a:srgbClr val="221E1F"/>
              </a:solidFill>
              <a:latin typeface="Frutiger LT Std 45 Light" charset="0"/>
              <a:ea typeface="ＭＳ Ｐゴシック" charset="-128"/>
            </a:endParaRPr>
          </a:p>
        </p:txBody>
      </p:sp>
      <p:sp>
        <p:nvSpPr>
          <p:cNvPr id="72708" name="Slide Number Placeholder 3"/>
          <p:cNvSpPr>
            <a:spLocks noGrp="1"/>
          </p:cNvSpPr>
          <p:nvPr>
            <p:ph type="sldNum" sz="quarter" idx="5"/>
          </p:nvPr>
        </p:nvSpPr>
        <p:spPr>
          <a:noFill/>
        </p:spPr>
        <p:txBody>
          <a:bodyPr/>
          <a:lstStyle/>
          <a:p>
            <a:fld id="{A15F25EA-9305-1747-AEFC-4EC4A1D26EC2}" type="slidenum">
              <a:rPr lang="en-US"/>
              <a:pPr/>
              <a:t>21</a:t>
            </a:fld>
            <a:endParaRPr lang="en-US" dirty="0"/>
          </a:p>
        </p:txBody>
      </p:sp>
    </p:spTree>
    <p:extLst>
      <p:ext uri="{BB962C8B-B14F-4D97-AF65-F5344CB8AC3E}">
        <p14:creationId xmlns:p14="http://schemas.microsoft.com/office/powerpoint/2010/main" val="43214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AB762432-FCFF-EF4F-82B8-6A49B74A5538}" type="slidenum">
              <a:rPr lang="en-US"/>
              <a:pPr/>
              <a:t>23</a:t>
            </a:fld>
            <a:endParaRPr lang="en-US" dirty="0"/>
          </a:p>
        </p:txBody>
      </p:sp>
    </p:spTree>
    <p:extLst>
      <p:ext uri="{BB962C8B-B14F-4D97-AF65-F5344CB8AC3E}">
        <p14:creationId xmlns:p14="http://schemas.microsoft.com/office/powerpoint/2010/main" val="396187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4DD5D2-8661-9646-A1F6-D34B6C7D3F96}" type="slidenum">
              <a:rPr lang="en-US"/>
              <a:pPr>
                <a:defRPr/>
              </a:pPr>
              <a:t>24</a:t>
            </a:fld>
            <a:endParaRPr lang="en-US" dirty="0"/>
          </a:p>
        </p:txBody>
      </p:sp>
      <p:sp>
        <p:nvSpPr>
          <p:cNvPr id="8601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7.24 </a:t>
            </a:r>
            <a:r>
              <a:rPr lang="en-US" dirty="0"/>
              <a:t>Human activities have had major impacts on the world’s deserts, grasslands, forests, and mountains,</a:t>
            </a:r>
            <a:r>
              <a:rPr lang="en-US" baseline="0" dirty="0"/>
              <a:t> </a:t>
            </a:r>
            <a:r>
              <a:rPr lang="en-US" dirty="0"/>
              <a:t>as summarized here. </a:t>
            </a:r>
            <a:r>
              <a:rPr lang="en-US" b="0" i="0" dirty="0"/>
              <a:t>Critical thinking: </a:t>
            </a:r>
            <a:r>
              <a:rPr lang="en-US" dirty="0"/>
              <a:t>For each of these biomes, which two of the impacts listed do you think are the most harmful? Explain.</a:t>
            </a:r>
          </a:p>
        </p:txBody>
      </p:sp>
    </p:spTree>
    <p:extLst>
      <p:ext uri="{BB962C8B-B14F-4D97-AF65-F5344CB8AC3E}">
        <p14:creationId xmlns:p14="http://schemas.microsoft.com/office/powerpoint/2010/main" val="246084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175827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a:t>
            </a:fld>
            <a:endParaRPr lang="en-US" dirty="0"/>
          </a:p>
        </p:txBody>
      </p:sp>
    </p:spTree>
    <p:extLst>
      <p:ext uri="{BB962C8B-B14F-4D97-AF65-F5344CB8AC3E}">
        <p14:creationId xmlns:p14="http://schemas.microsoft.com/office/powerpoint/2010/main" val="425951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a:t>
            </a:fld>
            <a:endParaRPr lang="en-US" dirty="0"/>
          </a:p>
        </p:txBody>
      </p:sp>
    </p:spTree>
    <p:extLst>
      <p:ext uri="{BB962C8B-B14F-4D97-AF65-F5344CB8AC3E}">
        <p14:creationId xmlns:p14="http://schemas.microsoft.com/office/powerpoint/2010/main" val="231794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7.2 Weather fronts: A warm front (left) occurs when a</a:t>
            </a:r>
            <a:r>
              <a:rPr lang="en-US" baseline="0" dirty="0"/>
              <a:t> moving mass of warm air meets and rises up over a mass of denser cool air. A cold front (right) forms when a moving mass of cold air wedges beneath a mass of less dense warm air.</a:t>
            </a:r>
            <a:endParaRPr lang="en-US"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6</a:t>
            </a:fld>
            <a:endParaRPr lang="en-US" dirty="0"/>
          </a:p>
        </p:txBody>
      </p:sp>
    </p:spTree>
    <p:extLst>
      <p:ext uri="{BB962C8B-B14F-4D97-AF65-F5344CB8AC3E}">
        <p14:creationId xmlns:p14="http://schemas.microsoft.com/office/powerpoint/2010/main" val="241385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a:t>
            </a:fld>
            <a:endParaRPr lang="en-US" dirty="0"/>
          </a:p>
        </p:txBody>
      </p:sp>
    </p:spTree>
    <p:extLst>
      <p:ext uri="{BB962C8B-B14F-4D97-AF65-F5344CB8AC3E}">
        <p14:creationId xmlns:p14="http://schemas.microsoft.com/office/powerpoint/2010/main" val="104887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7.3</a:t>
            </a:r>
            <a:r>
              <a:rPr lang="en-US" baseline="0" dirty="0"/>
              <a:t> </a:t>
            </a:r>
            <a:r>
              <a:rPr lang="en-US" sz="1200" b="0" i="0" u="none" strike="noStrike" kern="1200" baseline="0" dirty="0">
                <a:solidFill>
                  <a:schemeClr val="tx1"/>
                </a:solidFill>
                <a:latin typeface="Arial"/>
                <a:ea typeface="ＭＳ Ｐゴシック" pitchFamily="1" charset="-128"/>
                <a:cs typeface="ＭＳ Ｐゴシック" charset="-128"/>
              </a:rPr>
              <a:t>El Niño: Normal trade winds blowing east to west cause shore upwellings of cold, nutrient-rich bottom water in the tropical Pacific Ocean near the coast of Peru (left). A zone of gradual temperature change called the thermocline separates the warm and cold water. Every few years, a shift in trade winds known as the El Niño–Southern Oscillation (ENSO) disrupts this pattern (right) for 1 to 2 years.</a:t>
            </a:r>
            <a:endParaRPr lang="en-US"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8</a:t>
            </a:fld>
            <a:endParaRPr lang="en-US" dirty="0"/>
          </a:p>
        </p:txBody>
      </p:sp>
    </p:spTree>
    <p:extLst>
      <p:ext uri="{BB962C8B-B14F-4D97-AF65-F5344CB8AC3E}">
        <p14:creationId xmlns:p14="http://schemas.microsoft.com/office/powerpoint/2010/main" val="154444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7.4</a:t>
            </a:r>
            <a:r>
              <a:rPr lang="en-US" baseline="0" dirty="0"/>
              <a:t> </a:t>
            </a:r>
            <a:r>
              <a:rPr lang="en-US" sz="1200" b="0" i="0" u="none" strike="noStrike" kern="1200" baseline="0" dirty="0">
                <a:solidFill>
                  <a:schemeClr val="tx1"/>
                </a:solidFill>
                <a:latin typeface="Arial"/>
                <a:ea typeface="ＭＳ Ｐゴシック" pitchFamily="1" charset="-128"/>
                <a:cs typeface="ＭＳ Ｐゴシック" charset="-128"/>
              </a:rPr>
              <a:t>Typical global weather effects of an El Niño–Southern Oscillation. Critical thinking: How might an ENSO affect the weather where you live or go to school?</a:t>
            </a:r>
            <a:endParaRPr lang="en-US"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9</a:t>
            </a:fld>
            <a:endParaRPr lang="en-US" dirty="0"/>
          </a:p>
        </p:txBody>
      </p:sp>
    </p:spTree>
    <p:extLst>
      <p:ext uri="{BB962C8B-B14F-4D97-AF65-F5344CB8AC3E}">
        <p14:creationId xmlns:p14="http://schemas.microsoft.com/office/powerpoint/2010/main" val="1408838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4201739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19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650317971"/>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143299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3782205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93602"/>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5</a:t>
            </a:r>
          </a:p>
          <a:p>
            <a:pPr algn="ctr"/>
            <a:r>
              <a:rPr lang="en-US" sz="4000" dirty="0"/>
              <a:t>Climate and Terrestrial Biodiversity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xmlns="" id="{95B249CC-5E48-4A79-A3D1-BD06A94B3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71970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Tornados and Tropical Cyclones Are Violent Weather Extremes (1 of 3)</a:t>
            </a:r>
          </a:p>
        </p:txBody>
      </p:sp>
      <p:sp>
        <p:nvSpPr>
          <p:cNvPr id="2" name="Content Placeholder 1"/>
          <p:cNvSpPr>
            <a:spLocks noGrp="1"/>
          </p:cNvSpPr>
          <p:nvPr>
            <p:ph idx="1"/>
          </p:nvPr>
        </p:nvSpPr>
        <p:spPr/>
        <p:txBody>
          <a:bodyPr/>
          <a:lstStyle/>
          <a:p>
            <a:r>
              <a:rPr lang="en-US"/>
              <a:t>Tornadoes</a:t>
            </a:r>
          </a:p>
          <a:p>
            <a:pPr lvl="1"/>
            <a:r>
              <a:rPr lang="en-US"/>
              <a:t>Violent weather event that forms over land</a:t>
            </a:r>
          </a:p>
          <a:p>
            <a:pPr lvl="1"/>
            <a:r>
              <a:rPr lang="en-US"/>
              <a:t>Vertical convection currents suck air upward</a:t>
            </a:r>
          </a:p>
          <a:p>
            <a:pPr lvl="1"/>
            <a:r>
              <a:rPr lang="en-US"/>
              <a:t>Most occur in American Midwest in spring</a:t>
            </a:r>
          </a:p>
          <a:p>
            <a:r>
              <a:rPr lang="en-US"/>
              <a:t>Tropical cyclones</a:t>
            </a:r>
          </a:p>
          <a:p>
            <a:pPr lvl="1"/>
            <a:r>
              <a:rPr lang="en-US"/>
              <a:t>Form over warm ocean waters</a:t>
            </a:r>
          </a:p>
          <a:p>
            <a:pPr lvl="1"/>
            <a:r>
              <a:rPr lang="en-US"/>
              <a:t>Take a long time to form and gain strength</a:t>
            </a:r>
          </a:p>
          <a:p>
            <a:pPr lvl="1"/>
            <a:r>
              <a:rPr lang="en-US"/>
              <a:t>Intensities rated based on wind speeds</a:t>
            </a:r>
            <a:endParaRPr lang="en-US" dirty="0"/>
          </a:p>
        </p:txBody>
      </p:sp>
    </p:spTree>
    <p:extLst>
      <p:ext uri="{BB962C8B-B14F-4D97-AF65-F5344CB8AC3E}">
        <p14:creationId xmlns:p14="http://schemas.microsoft.com/office/powerpoint/2010/main" val="3310207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 y="27709"/>
            <a:ext cx="9052560" cy="1039091"/>
          </a:xfrm>
        </p:spPr>
        <p:txBody>
          <a:bodyPr>
            <a:normAutofit fontScale="90000"/>
          </a:bodyPr>
          <a:lstStyle/>
          <a:p>
            <a:r>
              <a:rPr lang="en-US" dirty="0"/>
              <a:t>Tornados and Tropical Cyclones Are Violent Weather Extremes (2 of 3)</a:t>
            </a:r>
          </a:p>
        </p:txBody>
      </p:sp>
      <p:pic>
        <p:nvPicPr>
          <p:cNvPr id="3" name="Picture 2" descr="An illustration shows the formation of a tornado or a twister. This shows a plane surface above which air flowing like a smoke at the base of the surface is shown covering a portion of the base and an arrow mark is indicated moving towards the surface which is labeled as “warm moist air drawn in.” The warm air spirals and rises like a twister and indicated by a shaded spiral arrow mark and labeled as, “rising warm air” with an arrow pointing upwards beside it. A callout pointing to the spiral arrow mark for warm air reads, “Rising updraft of air.” Clouds and thunder showers are shown above the surface and the thunder is labeled as “severe thunder storm.” The cool air is shown descending downwards forming a spiral and is shaded in a different shade within the spiral for the warm air and near the clouds and labeled as “Descending cool air.” A twister-like structure formed is shown as a smoke area within the spiral region for warm and cool air and a callout pointing to this region is labeled as “Tornado forms when cool downdraft and warm updraft of air meet and interact.” Another small twister is also shown rising from the base and looking like a smoke or cloud mass rising from the surface towards the sky and a callout pointing to it reads, “Severe thunderstorms can trigger a number of smaller tornado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100" y="1444752"/>
            <a:ext cx="5860472" cy="4498848"/>
          </a:xfrm>
          <a:prstGeom prst="rect">
            <a:avLst/>
          </a:prstGeom>
        </p:spPr>
      </p:pic>
    </p:spTree>
    <p:extLst>
      <p:ext uri="{BB962C8B-B14F-4D97-AF65-F5344CB8AC3E}">
        <p14:creationId xmlns:p14="http://schemas.microsoft.com/office/powerpoint/2010/main" val="379767329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 y="27709"/>
            <a:ext cx="9052560" cy="1039091"/>
          </a:xfrm>
        </p:spPr>
        <p:txBody>
          <a:bodyPr>
            <a:normAutofit fontScale="90000"/>
          </a:bodyPr>
          <a:lstStyle/>
          <a:p>
            <a:r>
              <a:rPr lang="en-US" dirty="0"/>
              <a:t>Tornados and Tropical Cyclones Are Violent Weather Extremes (3 of 3)</a:t>
            </a:r>
          </a:p>
        </p:txBody>
      </p:sp>
      <p:pic>
        <p:nvPicPr>
          <p:cNvPr id="3" name="Picture 2" descr="An illustration shows the formation of tropical cyclone. Ocean water is shown and on the surface of the ocean water is the ripples formed that is shown as a semicircle on side of the ocean. Few circular arrow marks pass through the base of the ripple pattern and rises to form spiral reaching high altitudes. The outermost circular arrow mark is labeled as, 1 and reads, “Moist surface winds spiral in toward the center of the storm.” The portion below the ripples or at the base of the ripple formation is labeled as warm moist air. The spiral rising is labeled as 2 and reads, “Gales circle the eye at speeds of up to 320 kilometers (200 miles) per hour. “The hollow region within the spiral portion is labeled as 3 and reads, “The calm central eye usually is about 24 kilometers (15 miles) wide.” The arrow mark rising from the spiral towards the sky is labeled as 4 and reads “Rising winds exit from the storm at high altitudes.” Some of the arrow marks are also shown pointing from outward towards the center at the ba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71600"/>
            <a:ext cx="6378688" cy="4529438"/>
          </a:xfrm>
          <a:prstGeom prst="rect">
            <a:avLst/>
          </a:prstGeom>
        </p:spPr>
      </p:pic>
    </p:spTree>
    <p:extLst>
      <p:ext uri="{BB962C8B-B14F-4D97-AF65-F5344CB8AC3E}">
        <p14:creationId xmlns:p14="http://schemas.microsoft.com/office/powerpoint/2010/main" val="4281848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Autofit/>
          </a:bodyPr>
          <a:lstStyle/>
          <a:p>
            <a:r>
              <a:rPr lang="en-US" sz="3200" dirty="0"/>
              <a:t>Several Factors Affect Regional Climates</a:t>
            </a:r>
            <a:br>
              <a:rPr lang="en-US" sz="3200" dirty="0"/>
            </a:br>
            <a:r>
              <a:rPr lang="en-US" sz="3200" dirty="0"/>
              <a:t>(1 of 7)</a:t>
            </a:r>
          </a:p>
        </p:txBody>
      </p:sp>
      <p:sp>
        <p:nvSpPr>
          <p:cNvPr id="7171" name="Content Placeholder 3"/>
          <p:cNvSpPr>
            <a:spLocks noGrp="1" noChangeArrowheads="1"/>
          </p:cNvSpPr>
          <p:nvPr>
            <p:ph idx="1"/>
          </p:nvPr>
        </p:nvSpPr>
        <p:spPr/>
        <p:txBody>
          <a:bodyPr/>
          <a:lstStyle/>
          <a:p>
            <a:r>
              <a:rPr lang="en-US" dirty="0"/>
              <a:t>Weather </a:t>
            </a:r>
          </a:p>
          <a:p>
            <a:pPr lvl="1"/>
            <a:r>
              <a:rPr lang="en-US" dirty="0"/>
              <a:t>Temperature, precipitation, wind speed, and cloud cover</a:t>
            </a:r>
          </a:p>
          <a:p>
            <a:pPr lvl="1"/>
            <a:r>
              <a:rPr lang="en-US" dirty="0"/>
              <a:t>Hours to days</a:t>
            </a:r>
          </a:p>
          <a:p>
            <a:r>
              <a:rPr lang="en-US" dirty="0"/>
              <a:t>Climate</a:t>
            </a:r>
          </a:p>
          <a:p>
            <a:pPr lvl="1"/>
            <a:r>
              <a:rPr lang="en-US" dirty="0"/>
              <a:t>Area’s general pattern of atmospheric conditions over three decades and longer</a:t>
            </a:r>
          </a:p>
          <a:p>
            <a:pPr lvl="1"/>
            <a:r>
              <a:rPr lang="en-US" dirty="0"/>
              <a:t>Varies among the earth’s different regions</a:t>
            </a:r>
          </a:p>
        </p:txBody>
      </p:sp>
    </p:spTree>
    <p:extLst>
      <p:ext uri="{BB962C8B-B14F-4D97-AF65-F5344CB8AC3E}">
        <p14:creationId xmlns:p14="http://schemas.microsoft.com/office/powerpoint/2010/main" val="390205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Several Factors Affect Regional Climates</a:t>
            </a:r>
            <a:br>
              <a:rPr lang="en-US" dirty="0"/>
            </a:br>
            <a:r>
              <a:rPr lang="en-US" dirty="0"/>
              <a:t>(4 of 7)</a:t>
            </a:r>
          </a:p>
        </p:txBody>
      </p:sp>
      <p:pic>
        <p:nvPicPr>
          <p:cNvPr id="3" name="Picture 2" descr="An Illustration shows sun at the top of the sky and sea water below. Low pressure is indicated at left top corner and right bottom corner and high pressure is indicated at right top corner and left bottom corner. A chain flow diagram forming a cycle is shown where just above the surface of the sea is the text that reads, “Moist surface warmed by sun.” The warm dry air is connected by a flow line to the hot, wet air and the text over the arrow mark reads “flows towards low pressure, picks up moisture and heat.” The hot wet air is connected to condensation and precipitation through a flow line and labeled as, “rises, expands, and cools.” The condensation and precipitation is connected to cool dry air through a flow line and labeled as “heat released radiates to space” and an upward arrow is marked to indicate it. The cool dry air is connected to warm dry air through a flow line and labeled as, “falls, is compressed warms” and this completes the cyc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36" y="1219200"/>
            <a:ext cx="3619527" cy="4806418"/>
          </a:xfrm>
          <a:prstGeom prst="rect">
            <a:avLst/>
          </a:prstGeom>
        </p:spPr>
      </p:pic>
      <p:sp>
        <p:nvSpPr>
          <p:cNvPr id="2" name="Rectangle 1"/>
          <p:cNvSpPr/>
          <p:nvPr/>
        </p:nvSpPr>
        <p:spPr>
          <a:xfrm>
            <a:off x="304800" y="2652913"/>
            <a:ext cx="4572000" cy="1938992"/>
          </a:xfrm>
          <a:prstGeom prst="rect">
            <a:avLst/>
          </a:prstGeom>
        </p:spPr>
        <p:txBody>
          <a:bodyPr>
            <a:spAutoFit/>
          </a:bodyPr>
          <a:lstStyle/>
          <a:p>
            <a:r>
              <a:rPr lang="en-US" dirty="0"/>
              <a:t>Convection cells play a key role in transferring energy (heat) and moisture through the atmosphere from place to place on the planet.</a:t>
            </a:r>
          </a:p>
        </p:txBody>
      </p:sp>
    </p:spTree>
    <p:extLst>
      <p:ext uri="{BB962C8B-B14F-4D97-AF65-F5344CB8AC3E}">
        <p14:creationId xmlns:p14="http://schemas.microsoft.com/office/powerpoint/2010/main" val="15969149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Several Factors Affect Regional Climates</a:t>
            </a:r>
            <a:br>
              <a:rPr lang="en-US" dirty="0"/>
            </a:br>
            <a:r>
              <a:rPr lang="en-US" dirty="0"/>
              <a:t>(5 of 7)</a:t>
            </a:r>
          </a:p>
        </p:txBody>
      </p:sp>
      <p:pic>
        <p:nvPicPr>
          <p:cNvPr id="2" name="Picture 1" descr="An illustration provides information about global air circulation that shows a globe and to the left of the globe is the solar energy represented as a circular object and labeled. An arrow mark indicating 0 degree is marked and labeled as Equator 0 degree and the line of equator is shown in the globe. Arrow marks for 30 and 60 degrees above and below the equators in north and south are drawn and extended as latitudes along the globe. The polar caps are labeled along the north and south poles. The globe is divided into two sections. The left side comprises of a portion of the global map above which is the Coriolis effect, which shows the patterns of prevailing winds called westerlies that flow outward from the equator and the north-east trade and south east trade that flow inward towards the equator and labeled. In the right side of the globe, between the 30 and 60 degrees north is the Evergreen coniferous forest and temperate deciduous forest and grassland, between 30 degree north and equator is the hot desert and the tropical deciduous forest, 0 degree and 30 degrees south is the tropical rain forest, tropical deciduous forest, and hot desert, and between 30 and 60 degrees south is the temperate deciduous forest and the grassland and cold deserts. The convection cells are shown as tablet-like regions formed by two curved arrow marks pointing towards each other along the circumference of the right side of the globe and labeled as Hadley cells. The region between the first and the second convection cells comprise of text that reads, “Moist air rises, cools, and releases moisture as rain.” The region between the second and the third convection cells comprise of text that reads, “Air cools and descends at lower altitudes.” The region between the third and the fourth convection cells comprise of text that reads, “Warm air rises and moves towards the poles.” The region between the fourth and the fifth convection cells comprise of text that reads, “Air cools and descends at lower latitudes.” "/>
          <p:cNvPicPr>
            <a:picLocks noChangeAspect="1"/>
          </p:cNvPicPr>
          <p:nvPr/>
        </p:nvPicPr>
        <p:blipFill rotWithShape="1">
          <a:blip r:embed="rId3" cstate="print">
            <a:extLst>
              <a:ext uri="{28A0092B-C50C-407E-A947-70E740481C1C}">
                <a14:useLocalDpi xmlns:a14="http://schemas.microsoft.com/office/drawing/2010/main" val="0"/>
              </a:ext>
            </a:extLst>
          </a:blip>
          <a:srcRect t="868" b="-1"/>
          <a:stretch/>
        </p:blipFill>
        <p:spPr>
          <a:xfrm>
            <a:off x="138451" y="556952"/>
            <a:ext cx="8867098" cy="5386276"/>
          </a:xfrm>
          <a:prstGeom prst="rect">
            <a:avLst/>
          </a:prstGeom>
        </p:spPr>
      </p:pic>
    </p:spTree>
    <p:extLst>
      <p:ext uri="{BB962C8B-B14F-4D97-AF65-F5344CB8AC3E}">
        <p14:creationId xmlns:p14="http://schemas.microsoft.com/office/powerpoint/2010/main" val="41472218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0"/>
          </p:nvPr>
        </p:nvSpPr>
        <p:spPr/>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462576"/>
            <a:ext cx="9105900" cy="5356411"/>
          </a:xfrm>
          <a:prstGeom prst="rect">
            <a:avLst/>
          </a:prstGeom>
        </p:spPr>
      </p:pic>
    </p:spTree>
    <p:extLst>
      <p:ext uri="{BB962C8B-B14F-4D97-AF65-F5344CB8AC3E}">
        <p14:creationId xmlns:p14="http://schemas.microsoft.com/office/powerpoint/2010/main" val="33751792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Several Factors Affect Regional Climates</a:t>
            </a:r>
            <a:br>
              <a:rPr lang="en-US" dirty="0"/>
            </a:br>
            <a:r>
              <a:rPr lang="en-US" dirty="0"/>
              <a:t>(6 of 7)</a:t>
            </a:r>
          </a:p>
        </p:txBody>
      </p:sp>
      <p:pic>
        <p:nvPicPr>
          <p:cNvPr id="2" name="Picture 1" descr="An Illustration shows the sun at the center labeled as solar radiation and planet earth’s path is shown around the sun and the position of the earth at four places along the left top and bottom and right top and bottom are shown and it is tilted at an angle of 23.5 degree. The top left planet is labeled as, “Spring: sun aims directly at the equator.” The bottom left planet is labeled as, “Summer: northern hemisphere tilt toward sun.” The top right planet is labeled as, “Winter: northern hemisphere tilts away from the sun.” The bottom right planet is labeled as “Fall: sun aims directly at equa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295400"/>
            <a:ext cx="5074088" cy="4129763"/>
          </a:xfrm>
          <a:prstGeom prst="rect">
            <a:avLst/>
          </a:prstGeom>
        </p:spPr>
      </p:pic>
      <p:sp>
        <p:nvSpPr>
          <p:cNvPr id="4" name="Rectangle 3"/>
          <p:cNvSpPr/>
          <p:nvPr/>
        </p:nvSpPr>
        <p:spPr>
          <a:xfrm>
            <a:off x="0" y="1836787"/>
            <a:ext cx="3657600" cy="3416320"/>
          </a:xfrm>
          <a:prstGeom prst="rect">
            <a:avLst/>
          </a:prstGeom>
        </p:spPr>
        <p:txBody>
          <a:bodyPr wrap="square">
            <a:spAutoFit/>
          </a:bodyPr>
          <a:lstStyle/>
          <a:p>
            <a:r>
              <a:rPr lang="en-US" dirty="0"/>
              <a:t>The earth’s axis is tilted about </a:t>
            </a:r>
            <a:r>
              <a:rPr lang="en-US" dirty="0" smtClean="0"/>
              <a:t>23.5°with </a:t>
            </a:r>
            <a:r>
              <a:rPr lang="en-US" dirty="0"/>
              <a:t>respect to the plane of the earth’s path around the sun. The resulting variations in solar energy reaching the northern and southern hemispheres throughout a year result in </a:t>
            </a:r>
            <a:r>
              <a:rPr lang="en-US" b="1" dirty="0"/>
              <a:t>seasons.</a:t>
            </a:r>
            <a:r>
              <a:rPr lang="en-US" dirty="0"/>
              <a:t> </a:t>
            </a:r>
          </a:p>
        </p:txBody>
      </p:sp>
    </p:spTree>
    <p:extLst>
      <p:ext uri="{BB962C8B-B14F-4D97-AF65-F5344CB8AC3E}">
        <p14:creationId xmlns:p14="http://schemas.microsoft.com/office/powerpoint/2010/main" val="405586448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Several Factors Affect Regional Climates</a:t>
            </a:r>
            <a:br>
              <a:rPr lang="en-US" dirty="0"/>
            </a:br>
            <a:r>
              <a:rPr lang="en-US" dirty="0"/>
              <a:t>(7 of 7)</a:t>
            </a:r>
          </a:p>
        </p:txBody>
      </p:sp>
      <p:pic>
        <p:nvPicPr>
          <p:cNvPr id="2" name="Picture 1" descr="An Illustration shows the world map with a connected loop of deep and shallow ocean currents along the oceans found in the globe. The cold, salty, and deep current is shown in the lower portion and warm, less salty, shallow current is indicated in the upper portion of the ocean currents and both the portions are shaded in different shad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09560"/>
            <a:ext cx="6144768" cy="4381640"/>
          </a:xfrm>
          <a:prstGeom prst="rect">
            <a:avLst/>
          </a:prstGeom>
        </p:spPr>
      </p:pic>
    </p:spTree>
    <p:extLst>
      <p:ext uri="{BB962C8B-B14F-4D97-AF65-F5344CB8AC3E}">
        <p14:creationId xmlns:p14="http://schemas.microsoft.com/office/powerpoint/2010/main" val="219457052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noChangeArrowheads="1"/>
          </p:cNvSpPr>
          <p:nvPr>
            <p:ph type="title"/>
          </p:nvPr>
        </p:nvSpPr>
        <p:spPr/>
        <p:txBody>
          <a:bodyPr>
            <a:normAutofit fontScale="90000"/>
          </a:bodyPr>
          <a:lstStyle/>
          <a:p>
            <a:r>
              <a:rPr lang="en-US"/>
              <a:t>Greenhouse Gases Warm the Lower Atmosphere</a:t>
            </a:r>
            <a:endParaRPr lang="en-US" dirty="0"/>
          </a:p>
        </p:txBody>
      </p:sp>
      <p:sp>
        <p:nvSpPr>
          <p:cNvPr id="16387" name="Content Placeholder 3"/>
          <p:cNvSpPr>
            <a:spLocks noGrp="1" noChangeArrowheads="1"/>
          </p:cNvSpPr>
          <p:nvPr>
            <p:ph idx="1"/>
          </p:nvPr>
        </p:nvSpPr>
        <p:spPr/>
        <p:txBody>
          <a:bodyPr/>
          <a:lstStyle/>
          <a:p>
            <a:r>
              <a:rPr lang="en-US" dirty="0"/>
              <a:t>Greenhouse gases</a:t>
            </a:r>
          </a:p>
          <a:p>
            <a:pPr lvl="1"/>
            <a:r>
              <a:rPr lang="en-US" dirty="0"/>
              <a:t>H</a:t>
            </a:r>
            <a:r>
              <a:rPr lang="en-US" baseline="-25000" dirty="0"/>
              <a:t>2</a:t>
            </a:r>
            <a:r>
              <a:rPr lang="en-US" dirty="0"/>
              <a:t>O</a:t>
            </a:r>
          </a:p>
          <a:p>
            <a:pPr lvl="1"/>
            <a:r>
              <a:rPr lang="en-US" dirty="0"/>
              <a:t>CO</a:t>
            </a:r>
            <a:r>
              <a:rPr lang="en-US" baseline="-25000" dirty="0"/>
              <a:t>2</a:t>
            </a:r>
          </a:p>
          <a:p>
            <a:pPr lvl="1"/>
            <a:r>
              <a:rPr lang="en-US" dirty="0"/>
              <a:t>CH</a:t>
            </a:r>
            <a:r>
              <a:rPr lang="en-US" baseline="-25000" dirty="0"/>
              <a:t>4</a:t>
            </a:r>
          </a:p>
          <a:p>
            <a:pPr lvl="1"/>
            <a:r>
              <a:rPr lang="en-US" dirty="0"/>
              <a:t>N</a:t>
            </a:r>
            <a:r>
              <a:rPr lang="en-US" baseline="-25000" dirty="0"/>
              <a:t>2</a:t>
            </a:r>
            <a:r>
              <a:rPr lang="en-US" dirty="0"/>
              <a:t>O</a:t>
            </a:r>
          </a:p>
          <a:p>
            <a:r>
              <a:rPr lang="en-US" dirty="0"/>
              <a:t>Natural greenhouse effect</a:t>
            </a:r>
          </a:p>
          <a:p>
            <a:pPr lvl="1"/>
            <a:r>
              <a:rPr lang="en-US" dirty="0"/>
              <a:t>Gases keep the earth habitable</a:t>
            </a:r>
          </a:p>
          <a:p>
            <a:r>
              <a:rPr lang="en-US" dirty="0"/>
              <a:t>Human-enhanced global warming</a:t>
            </a:r>
          </a:p>
        </p:txBody>
      </p:sp>
    </p:spTree>
    <p:extLst>
      <p:ext uri="{BB962C8B-B14F-4D97-AF65-F5344CB8AC3E}">
        <p14:creationId xmlns:p14="http://schemas.microsoft.com/office/powerpoint/2010/main" val="387809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lstStyle/>
          <a:p>
            <a:r>
              <a:rPr lang="en-US"/>
              <a:t>7.1 What Factors Influence Weather? </a:t>
            </a:r>
            <a:endParaRPr lang="en-US" dirty="0"/>
          </a:p>
        </p:txBody>
      </p:sp>
      <p:sp>
        <p:nvSpPr>
          <p:cNvPr id="6147" name="Content Placeholder 3"/>
          <p:cNvSpPr>
            <a:spLocks noGrp="1" noChangeArrowheads="1"/>
          </p:cNvSpPr>
          <p:nvPr>
            <p:ph idx="1"/>
          </p:nvPr>
        </p:nvSpPr>
        <p:spPr/>
        <p:txBody>
          <a:bodyPr/>
          <a:lstStyle/>
          <a:p>
            <a:r>
              <a:rPr lang="en-US" dirty="0"/>
              <a:t>Weather</a:t>
            </a:r>
          </a:p>
          <a:p>
            <a:pPr lvl="1"/>
            <a:r>
              <a:rPr lang="en-US" dirty="0"/>
              <a:t>Set of physical conditions of the lower atmosphere in an area over a period of hours to days</a:t>
            </a:r>
          </a:p>
          <a:p>
            <a:pPr lvl="1"/>
            <a:r>
              <a:rPr lang="en-US" dirty="0"/>
              <a:t>Atmospheric temperature and precipitation</a:t>
            </a:r>
          </a:p>
          <a:p>
            <a:r>
              <a:rPr lang="en-US" dirty="0"/>
              <a:t>Weather affected by:</a:t>
            </a:r>
          </a:p>
          <a:p>
            <a:pPr lvl="1"/>
            <a:r>
              <a:rPr lang="en-US" dirty="0"/>
              <a:t>Moving masses of warm or cold air</a:t>
            </a:r>
          </a:p>
          <a:p>
            <a:pPr lvl="1"/>
            <a:r>
              <a:rPr lang="en-US" dirty="0"/>
              <a:t>Atmospheric pressure changes</a:t>
            </a:r>
          </a:p>
          <a:p>
            <a:pPr lvl="1"/>
            <a:r>
              <a:rPr lang="en-US" dirty="0"/>
              <a:t>Occasional shifts in major winds</a:t>
            </a:r>
          </a:p>
        </p:txBody>
      </p:sp>
    </p:spTree>
    <p:extLst>
      <p:ext uri="{BB962C8B-B14F-4D97-AF65-F5344CB8AC3E}">
        <p14:creationId xmlns:p14="http://schemas.microsoft.com/office/powerpoint/2010/main" val="812967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noChangeArrowheads="1"/>
          </p:cNvSpPr>
          <p:nvPr>
            <p:ph type="title"/>
          </p:nvPr>
        </p:nvSpPr>
        <p:spPr/>
        <p:txBody>
          <a:bodyPr>
            <a:normAutofit fontScale="90000"/>
          </a:bodyPr>
          <a:lstStyle/>
          <a:p>
            <a:r>
              <a:rPr lang="en-US" dirty="0"/>
              <a:t>The Earth’s Surface Features Affect Local Climates (1 of 2)</a:t>
            </a:r>
          </a:p>
        </p:txBody>
      </p:sp>
      <p:sp>
        <p:nvSpPr>
          <p:cNvPr id="18435" name="Content Placeholder 7"/>
          <p:cNvSpPr>
            <a:spLocks noGrp="1" noChangeArrowheads="1"/>
          </p:cNvSpPr>
          <p:nvPr>
            <p:ph idx="1"/>
          </p:nvPr>
        </p:nvSpPr>
        <p:spPr/>
        <p:txBody>
          <a:bodyPr/>
          <a:lstStyle/>
          <a:p>
            <a:r>
              <a:rPr lang="en-US" dirty="0"/>
              <a:t>Mountains interrupt flow of prevailing winds</a:t>
            </a:r>
          </a:p>
          <a:p>
            <a:r>
              <a:rPr lang="en-US" dirty="0"/>
              <a:t>Rain shadow effect</a:t>
            </a:r>
          </a:p>
          <a:p>
            <a:pPr lvl="1"/>
            <a:r>
              <a:rPr lang="en-US" dirty="0"/>
              <a:t>Most precipitation falls on the windward side of mountain ranges</a:t>
            </a:r>
          </a:p>
          <a:p>
            <a:pPr lvl="1"/>
            <a:r>
              <a:rPr lang="en-US" dirty="0"/>
              <a:t>Deserts leeward</a:t>
            </a:r>
          </a:p>
          <a:p>
            <a:r>
              <a:rPr lang="en-US" dirty="0"/>
              <a:t>Cities create microclimates</a:t>
            </a:r>
          </a:p>
          <a:p>
            <a:pPr lvl="1"/>
            <a:r>
              <a:rPr lang="en-US" dirty="0"/>
              <a:t>Heat islands</a:t>
            </a:r>
          </a:p>
        </p:txBody>
      </p:sp>
    </p:spTree>
    <p:extLst>
      <p:ext uri="{BB962C8B-B14F-4D97-AF65-F5344CB8AC3E}">
        <p14:creationId xmlns:p14="http://schemas.microsoft.com/office/powerpoint/2010/main" val="896347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noChangeArrowheads="1"/>
          </p:cNvSpPr>
          <p:nvPr>
            <p:ph type="title"/>
          </p:nvPr>
        </p:nvSpPr>
        <p:spPr>
          <a:xfrm>
            <a:off x="45720" y="27709"/>
            <a:ext cx="9052560" cy="1039091"/>
          </a:xfrm>
        </p:spPr>
        <p:txBody>
          <a:bodyPr>
            <a:normAutofit fontScale="90000"/>
          </a:bodyPr>
          <a:lstStyle/>
          <a:p>
            <a:r>
              <a:rPr lang="en-US" dirty="0"/>
              <a:t>The Earth’s Surface Features Affect Local Climates (2 of 2)</a:t>
            </a:r>
          </a:p>
        </p:txBody>
      </p:sp>
      <p:pic>
        <p:nvPicPr>
          <p:cNvPr id="2" name="Picture 1" descr="An Illustration shows the rain shadow effect, where a three-dimensional surface is shown. Ocean is at one end, after which the vegetation is shown. After the vegetation is the mountain ranges. Finally, a plain surface of land is shown. An arrow is shown starting from the ocean and ending at the plain surface in the leeward side of the mountain ranges. The shading of the arrow till the windward side of the mountain ranges is in one shade and after it the shading is changed. At the starting point of the arrow mark, just above the ocean the text reads, “Prevailing winds pick up moisture from an ocean.” The text above the windward side of the mountain ranges reads the text, “On the windward side of the mountain range, air rises, cools, and releases moisture.” The text above the leeward side of the mountain ranges reads, “On the leeward side of the mountain range, the air descends, warms, and releases little moisture causing rain shadow effect.” Rain from the rain-bearing clouds is shown in the windward side of the mountain ran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32" y="1295400"/>
            <a:ext cx="8215536" cy="2709672"/>
          </a:xfrm>
          <a:prstGeom prst="rect">
            <a:avLst/>
          </a:prstGeom>
        </p:spPr>
      </p:pic>
      <p:sp>
        <p:nvSpPr>
          <p:cNvPr id="4" name="Rectangle 3"/>
          <p:cNvSpPr/>
          <p:nvPr/>
        </p:nvSpPr>
        <p:spPr>
          <a:xfrm>
            <a:off x="228600" y="3810000"/>
            <a:ext cx="9144000" cy="2308324"/>
          </a:xfrm>
          <a:prstGeom prst="rect">
            <a:avLst/>
          </a:prstGeom>
        </p:spPr>
        <p:txBody>
          <a:bodyPr wrap="square">
            <a:spAutoFit/>
          </a:bodyPr>
          <a:lstStyle/>
          <a:p>
            <a:r>
              <a:rPr lang="en-US" dirty="0"/>
              <a:t>The rain shadow effect is a reduction of rainfall and loss of moisture from the landscape on the leeward side of a mountain. Warm, moist air in onshore winds loses most of its moisture as rain and snow that fall on the windward slopes of a mountain range. This leads to semiarid and arid conditions on the leeward side of the mountain range and on the land beyond.</a:t>
            </a:r>
          </a:p>
        </p:txBody>
      </p:sp>
    </p:spTree>
    <p:extLst>
      <p:ext uri="{BB962C8B-B14F-4D97-AF65-F5344CB8AC3E}">
        <p14:creationId xmlns:p14="http://schemas.microsoft.com/office/powerpoint/2010/main" val="202448120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Concepts: Valuation of Natural Capital</a:t>
            </a:r>
            <a:br>
              <a:rPr lang="en-US" dirty="0"/>
            </a:br>
            <a:r>
              <a:rPr lang="en-US" dirty="0"/>
              <a:t>(2 of 3)</a:t>
            </a:r>
          </a:p>
        </p:txBody>
      </p:sp>
      <p:sp>
        <p:nvSpPr>
          <p:cNvPr id="3" name="Content Placeholder 2"/>
          <p:cNvSpPr>
            <a:spLocks noGrp="1"/>
          </p:cNvSpPr>
          <p:nvPr>
            <p:ph idx="1"/>
          </p:nvPr>
        </p:nvSpPr>
        <p:spPr>
          <a:xfrm>
            <a:off x="-12469" y="1219200"/>
            <a:ext cx="8763000" cy="4830763"/>
          </a:xfrm>
        </p:spPr>
        <p:txBody>
          <a:bodyPr/>
          <a:lstStyle/>
          <a:p>
            <a:r>
              <a:rPr lang="en-US" dirty="0"/>
              <a:t>Important ecosystem services include	</a:t>
            </a:r>
          </a:p>
          <a:p>
            <a:pPr lvl="1"/>
            <a:r>
              <a:rPr lang="en-US" dirty="0"/>
              <a:t>Pollination</a:t>
            </a:r>
          </a:p>
          <a:p>
            <a:pPr lvl="1"/>
            <a:r>
              <a:rPr lang="en-US" dirty="0"/>
              <a:t>Clean water</a:t>
            </a:r>
          </a:p>
          <a:p>
            <a:pPr lvl="1"/>
            <a:r>
              <a:rPr lang="en-US" dirty="0"/>
              <a:t>Seed dispersal</a:t>
            </a:r>
          </a:p>
          <a:p>
            <a:pPr lvl="1"/>
            <a:r>
              <a:rPr lang="en-US" dirty="0"/>
              <a:t>Soil fertility</a:t>
            </a:r>
          </a:p>
          <a:p>
            <a:pPr lvl="1"/>
            <a:r>
              <a:rPr lang="en-US" dirty="0"/>
              <a:t>Decomposition of organic waste</a:t>
            </a:r>
          </a:p>
          <a:p>
            <a:pPr lvl="1"/>
            <a:r>
              <a:rPr lang="en-US" dirty="0"/>
              <a:t>Pest control</a:t>
            </a:r>
          </a:p>
          <a:p>
            <a:pPr lvl="1"/>
            <a:r>
              <a:rPr lang="en-US" dirty="0"/>
              <a:t>Flood control</a:t>
            </a:r>
          </a:p>
          <a:p>
            <a:pPr lvl="1"/>
            <a:r>
              <a:rPr lang="en-US" dirty="0"/>
              <a:t>Climate regulation</a:t>
            </a:r>
          </a:p>
          <a:p>
            <a:pPr lvl="1"/>
            <a:r>
              <a:rPr lang="en-US" dirty="0"/>
              <a:t>Cycling of nutrients</a:t>
            </a:r>
          </a:p>
        </p:txBody>
      </p:sp>
      <p:sp>
        <p:nvSpPr>
          <p:cNvPr id="4" name="Rectangle 3"/>
          <p:cNvSpPr/>
          <p:nvPr/>
        </p:nvSpPr>
        <p:spPr>
          <a:xfrm>
            <a:off x="5486400" y="2057400"/>
            <a:ext cx="34290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benefits arising from the ecological functions of ecosystems. </a:t>
            </a:r>
          </a:p>
        </p:txBody>
      </p:sp>
    </p:spTree>
    <p:extLst>
      <p:ext uri="{BB962C8B-B14F-4D97-AF65-F5344CB8AC3E}">
        <p14:creationId xmlns:p14="http://schemas.microsoft.com/office/powerpoint/2010/main" val="351150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noChangeArrowheads="1"/>
          </p:cNvSpPr>
          <p:nvPr>
            <p:ph type="title"/>
          </p:nvPr>
        </p:nvSpPr>
        <p:spPr/>
        <p:txBody>
          <a:bodyPr>
            <a:normAutofit fontScale="90000"/>
          </a:bodyPr>
          <a:lstStyle/>
          <a:p>
            <a:r>
              <a:rPr lang="en-US" dirty="0"/>
              <a:t>Humans Have Disturbed Much of the Earth’s Land (1 of 2)</a:t>
            </a:r>
          </a:p>
        </p:txBody>
      </p:sp>
      <p:sp>
        <p:nvSpPr>
          <p:cNvPr id="52227" name="Content Placeholder 3"/>
          <p:cNvSpPr>
            <a:spLocks noGrp="1" noChangeArrowheads="1"/>
          </p:cNvSpPr>
          <p:nvPr>
            <p:ph idx="1"/>
          </p:nvPr>
        </p:nvSpPr>
        <p:spPr/>
        <p:txBody>
          <a:bodyPr/>
          <a:lstStyle/>
          <a:p>
            <a:r>
              <a:rPr lang="en-US"/>
              <a:t>About 60% of world’s major terrestrial ecosystems being degraded or used unsustainably</a:t>
            </a:r>
          </a:p>
          <a:p>
            <a:r>
              <a:rPr lang="en-US"/>
              <a:t>The human ecological footprint is spreading across the globe</a:t>
            </a:r>
            <a:endParaRPr lang="en-US" dirty="0"/>
          </a:p>
        </p:txBody>
      </p:sp>
    </p:spTree>
    <p:extLst>
      <p:ext uri="{BB962C8B-B14F-4D97-AF65-F5344CB8AC3E}">
        <p14:creationId xmlns:p14="http://schemas.microsoft.com/office/powerpoint/2010/main" val="261894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Humans Have Disturbed Much of the Earth’s Land (2 of 2)</a:t>
            </a:r>
          </a:p>
        </p:txBody>
      </p:sp>
      <p:pic>
        <p:nvPicPr>
          <p:cNvPr id="2" name="Picture 1" descr="An illustration provides information about Major Human Impacts on Terrestrial Ecosystems. The photo comprises of four sections. The first section shows a desert covered with dry sand and a small photo on it shows a board with the text that reads “Las Vegas” and labeled as deserts. The second section shows grasslands and another photo on top of it shows a field which is covered with crops to harvest and a huge device is used to support the harvesting of crops and the second photo is labeled as Grasslands. The third section shows a dense forest and a photo on the top of it shows a bare land with a few trees in distant view. The fourth section shows mountain ranges and a rain shadow region shown and the small photo on it shows vegetation on the hilly area. The text below the deserts photo reads, “large desert cities, destruction of soil and underground habitat by off-road vehicles, depletion of ground water, and land disturbance and pollution from mineral extraction.” The text below the grasslands photo reads, “Conversion to cropland, release of carbon-di-oxide to atmosphere from burning grassland, overgrazing by livestock, and oil production and off-road vehicles in arctic tundra.” The text below the forests reads, “Clearing for agriculture, livestock grazing, timber, and urban development, conversion of diverse forests to tree plantations, damage from off-road vehicles, and pollution of forest streams.” The text below the Mountains reads, “Agriculture, timber and mineral extraction, hydroelectric dams and reservoirs, air pollution blowing in from urban areas and power plants, and soil damage from off-road vehicles.” The entire text is encapsulated in a box and the heading reads “Natural Capital Degrad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082" y="1524000"/>
            <a:ext cx="6542116" cy="4285211"/>
          </a:xfrm>
          <a:prstGeom prst="rect">
            <a:avLst/>
          </a:prstGeom>
        </p:spPr>
      </p:pic>
    </p:spTree>
    <p:extLst>
      <p:ext uri="{BB962C8B-B14F-4D97-AF65-F5344CB8AC3E}">
        <p14:creationId xmlns:p14="http://schemas.microsoft.com/office/powerpoint/2010/main" val="215176207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Weather is Affected by Moving Masses of Warm or Cold Air (1 of 2)</a:t>
            </a:r>
          </a:p>
        </p:txBody>
      </p:sp>
      <p:sp>
        <p:nvSpPr>
          <p:cNvPr id="2" name="Content Placeholder 1"/>
          <p:cNvSpPr>
            <a:spLocks noGrp="1"/>
          </p:cNvSpPr>
          <p:nvPr>
            <p:ph idx="1"/>
          </p:nvPr>
        </p:nvSpPr>
        <p:spPr/>
        <p:txBody>
          <a:bodyPr/>
          <a:lstStyle/>
          <a:p>
            <a:r>
              <a:rPr lang="en-US"/>
              <a:t>Front</a:t>
            </a:r>
          </a:p>
          <a:p>
            <a:pPr lvl="1"/>
            <a:r>
              <a:rPr lang="en-US"/>
              <a:t>Boundary between two air masses with different temperatures and densities</a:t>
            </a:r>
          </a:p>
          <a:p>
            <a:r>
              <a:rPr lang="en-US"/>
              <a:t>Warm front</a:t>
            </a:r>
          </a:p>
          <a:p>
            <a:pPr lvl="1"/>
            <a:r>
              <a:rPr lang="en-US"/>
              <a:t>Advancing warm air mass rises up over cooler air</a:t>
            </a:r>
          </a:p>
          <a:p>
            <a:pPr lvl="1"/>
            <a:r>
              <a:rPr lang="en-US"/>
              <a:t>Moisture begins to condense</a:t>
            </a:r>
          </a:p>
          <a:p>
            <a:pPr lvl="2"/>
            <a:r>
              <a:rPr lang="en-US"/>
              <a:t>Forms layers of clouds at different altitudes</a:t>
            </a:r>
            <a:endParaRPr lang="en-US" dirty="0"/>
          </a:p>
        </p:txBody>
      </p:sp>
    </p:spTree>
    <p:extLst>
      <p:ext uri="{BB962C8B-B14F-4D97-AF65-F5344CB8AC3E}">
        <p14:creationId xmlns:p14="http://schemas.microsoft.com/office/powerpoint/2010/main" val="1287135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Weather is Affected by Moving Masses of Warm or Cold </a:t>
            </a:r>
            <a:r>
              <a:rPr lang="en-US"/>
              <a:t>Air (2 </a:t>
            </a:r>
            <a:r>
              <a:rPr lang="en-US" dirty="0"/>
              <a:t>of 2)</a:t>
            </a:r>
          </a:p>
        </p:txBody>
      </p:sp>
      <p:sp>
        <p:nvSpPr>
          <p:cNvPr id="2" name="Content Placeholder 1"/>
          <p:cNvSpPr>
            <a:spLocks noGrp="1"/>
          </p:cNvSpPr>
          <p:nvPr>
            <p:ph idx="1"/>
          </p:nvPr>
        </p:nvSpPr>
        <p:spPr/>
        <p:txBody>
          <a:bodyPr/>
          <a:lstStyle/>
          <a:p>
            <a:r>
              <a:rPr lang="en-US"/>
              <a:t>Cold front</a:t>
            </a:r>
          </a:p>
          <a:p>
            <a:pPr lvl="1"/>
            <a:r>
              <a:rPr lang="en-US"/>
              <a:t>Advancing cold air mass stays close to the ground, wedging below warmer air</a:t>
            </a:r>
          </a:p>
          <a:p>
            <a:pPr lvl="1"/>
            <a:r>
              <a:rPr lang="en-US"/>
              <a:t>Produces rapidly moving, towering clouds called thunderheads</a:t>
            </a:r>
          </a:p>
          <a:p>
            <a:pPr lvl="2"/>
            <a:r>
              <a:rPr lang="en-US"/>
              <a:t>Can cause high surface winds and thunderstorms as it passes through</a:t>
            </a:r>
            <a:endParaRPr lang="en-US" dirty="0"/>
          </a:p>
        </p:txBody>
      </p:sp>
    </p:spTree>
    <p:extLst>
      <p:ext uri="{BB962C8B-B14F-4D97-AF65-F5344CB8AC3E}">
        <p14:creationId xmlns:p14="http://schemas.microsoft.com/office/powerpoint/2010/main" val="3216339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Weather is Affected by Atmospheric Pressure and Wind Patterns (1 of 5)</a:t>
            </a:r>
          </a:p>
        </p:txBody>
      </p:sp>
      <p:sp>
        <p:nvSpPr>
          <p:cNvPr id="2" name="Content Placeholder 1"/>
          <p:cNvSpPr>
            <a:spLocks noGrp="1"/>
          </p:cNvSpPr>
          <p:nvPr>
            <p:ph idx="1"/>
          </p:nvPr>
        </p:nvSpPr>
        <p:spPr/>
        <p:txBody>
          <a:bodyPr/>
          <a:lstStyle/>
          <a:p>
            <a:r>
              <a:rPr lang="en-US"/>
              <a:t>Atmospheric pressure</a:t>
            </a:r>
          </a:p>
          <a:p>
            <a:pPr lvl="1"/>
            <a:r>
              <a:rPr lang="en-US"/>
              <a:t>Greater near the earth’s surface</a:t>
            </a:r>
          </a:p>
          <a:p>
            <a:r>
              <a:rPr lang="en-US"/>
              <a:t>High pressure air mass contains cool, dense air</a:t>
            </a:r>
          </a:p>
          <a:p>
            <a:r>
              <a:rPr lang="en-US"/>
              <a:t>Low pressure air mass contains low-density, warm air</a:t>
            </a:r>
          </a:p>
          <a:p>
            <a:pPr lvl="1"/>
            <a:r>
              <a:rPr lang="en-US"/>
              <a:t>Air rises, expands, and cools</a:t>
            </a:r>
          </a:p>
          <a:p>
            <a:pPr lvl="1"/>
            <a:r>
              <a:rPr lang="en-US"/>
              <a:t>Condenses when temperature drops below dew point</a:t>
            </a:r>
            <a:endParaRPr lang="en-US" dirty="0"/>
          </a:p>
        </p:txBody>
      </p:sp>
    </p:spTree>
    <p:extLst>
      <p:ext uri="{BB962C8B-B14F-4D97-AF65-F5344CB8AC3E}">
        <p14:creationId xmlns:p14="http://schemas.microsoft.com/office/powerpoint/2010/main" val="947677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 y="27709"/>
            <a:ext cx="9052560" cy="1039091"/>
          </a:xfrm>
        </p:spPr>
        <p:txBody>
          <a:bodyPr>
            <a:normAutofit fontScale="90000"/>
          </a:bodyPr>
          <a:lstStyle/>
          <a:p>
            <a:r>
              <a:rPr lang="en-US" dirty="0"/>
              <a:t>Weather is Affected by Atmospheric Pressure and Wind Patterns (2 of 5)</a:t>
            </a:r>
          </a:p>
        </p:txBody>
      </p:sp>
      <p:pic>
        <p:nvPicPr>
          <p:cNvPr id="3" name="Picture 2" descr="An Illustration has two sections with three-dimensional cuboid each. The first section on the left represents a warm front and on the right represents a cold front. The warm front surface is a sloping curved surface which lies in between the cool air mass and the warm air mass and is indicated by a curved arrow mark. The cold front surface is formed at the center between the cool air mass and the warm air mass. At the top side of the cuboid is the Anvil top and the arrow marks are indicated moving on both the right and left hand sides in the cold front sur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08" y="2033808"/>
            <a:ext cx="8482584" cy="2461992"/>
          </a:xfrm>
          <a:prstGeom prst="rect">
            <a:avLst/>
          </a:prstGeom>
        </p:spPr>
      </p:pic>
      <p:sp>
        <p:nvSpPr>
          <p:cNvPr id="2" name="Rectangle 1"/>
          <p:cNvSpPr/>
          <p:nvPr/>
        </p:nvSpPr>
        <p:spPr>
          <a:xfrm>
            <a:off x="45720" y="4677978"/>
            <a:ext cx="9098280" cy="1569660"/>
          </a:xfrm>
          <a:prstGeom prst="rect">
            <a:avLst/>
          </a:prstGeom>
        </p:spPr>
        <p:txBody>
          <a:bodyPr wrap="square">
            <a:spAutoFit/>
          </a:bodyPr>
          <a:lstStyle/>
          <a:p>
            <a:r>
              <a:rPr lang="en-US" dirty="0"/>
              <a:t>Weather fronts: A warm front (left) occurs when a moving mass of warm air meets and rises up over a mass of denser cool air. A cold front (right) forms when a moving mass of cold air wedges beneath a mass of less dense warm air.</a:t>
            </a:r>
          </a:p>
        </p:txBody>
      </p:sp>
    </p:spTree>
    <p:extLst>
      <p:ext uri="{BB962C8B-B14F-4D97-AF65-F5344CB8AC3E}">
        <p14:creationId xmlns:p14="http://schemas.microsoft.com/office/powerpoint/2010/main" val="29720688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Weather is Affected by Atmospheric Pressure and Wind Patterns (3 of 5)</a:t>
            </a:r>
          </a:p>
        </p:txBody>
      </p:sp>
      <p:sp>
        <p:nvSpPr>
          <p:cNvPr id="2" name="Content Placeholder 1"/>
          <p:cNvSpPr>
            <a:spLocks noGrp="1"/>
          </p:cNvSpPr>
          <p:nvPr>
            <p:ph idx="1"/>
          </p:nvPr>
        </p:nvSpPr>
        <p:spPr/>
        <p:txBody>
          <a:bodyPr/>
          <a:lstStyle/>
          <a:p>
            <a:r>
              <a:rPr lang="en-US"/>
              <a:t>Jet streams</a:t>
            </a:r>
          </a:p>
          <a:p>
            <a:pPr lvl="1"/>
            <a:r>
              <a:rPr lang="en-US"/>
              <a:t>Powerful winds that circle the globe</a:t>
            </a:r>
          </a:p>
          <a:p>
            <a:r>
              <a:rPr lang="en-US"/>
              <a:t>El Niño-Southern Oscillation (ENSO)</a:t>
            </a:r>
          </a:p>
          <a:p>
            <a:pPr lvl="1"/>
            <a:r>
              <a:rPr lang="en-US"/>
              <a:t>Periodic change in wind patterns in the Pacific Ocean</a:t>
            </a:r>
          </a:p>
          <a:p>
            <a:pPr lvl="1"/>
            <a:r>
              <a:rPr lang="en-US"/>
              <a:t>Results in drier weather in some areas and wetter in others</a:t>
            </a:r>
          </a:p>
          <a:p>
            <a:pPr lvl="1"/>
            <a:r>
              <a:rPr lang="en-US"/>
              <a:t>Can alter conditions over two-thirds of the world</a:t>
            </a:r>
            <a:endParaRPr lang="en-US" dirty="0"/>
          </a:p>
        </p:txBody>
      </p:sp>
    </p:spTree>
    <p:extLst>
      <p:ext uri="{BB962C8B-B14F-4D97-AF65-F5344CB8AC3E}">
        <p14:creationId xmlns:p14="http://schemas.microsoft.com/office/powerpoint/2010/main" val="287513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 y="27709"/>
            <a:ext cx="9052560" cy="1039091"/>
          </a:xfrm>
        </p:spPr>
        <p:txBody>
          <a:bodyPr>
            <a:normAutofit fontScale="90000"/>
          </a:bodyPr>
          <a:lstStyle/>
          <a:p>
            <a:r>
              <a:rPr lang="en-US" dirty="0"/>
              <a:t>Weather is Affected by Atmospheric Pressure and Wind Patterns (4 of 5)</a:t>
            </a:r>
          </a:p>
        </p:txBody>
      </p:sp>
      <p:pic>
        <p:nvPicPr>
          <p:cNvPr id="3" name="Picture 2" descr="An Illustration shows two sections. The first section shows a three-dimensional cuboid on which a portion of the world map is drawn at the top of cuboid. A portion of north and South America are shown on the right and a portion of Australia is shown on the left. The line of equator is indicated by dotted lines and labeled. The arrow marks on the line of equator from right to left and one from top and one from bottom towards the center are shown and labeled as warm water pushed westward. Clouds and rain droplets are shown above the map and the surface winds are indicated above the atmosphere of the earth as arrow marks forming circular patterns and labeled as, “Surface winds blow westward.” Below the map or below the surface of the earth is the cold water at the bottom and warm water at the top and a layer that separates these two layers is labeled as Thermocline. This section is labeled as normal conditions. The second section shows a three-dimensional cuboid on which a portion of the world map is drawn. A portion of north and South America are shown on the right and a portion of Australia is shown on the left. The line of equator is indicated by dotted lines and labeled. The arrow marks on the line of equator from the left to right and one from center to top and other from center to bottom indicate warm water flow stopped or reversed and is labeled accordingly. Clouds and rainfall are shown above the surface of the earth and the surface winds are indicated above the atmosphere of the earth as arrow marks forming circular patterns, of which, one is in the left which is labeled as, “drought in Australia and Southeast Asia” and the other is in the right which is labeled as, “Winds weaken, causing updrafts and storms.” Below the map or below the surface of the earth is the cold water at the bottom and warm water at the top and layer that separates these two layers is labeled as thermocline. The right side of the warm water layer reads the text “Warm water deepens off South America.” This section is labeled as El Nino condi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7" y="1444235"/>
            <a:ext cx="9144497" cy="3889765"/>
          </a:xfrm>
          <a:prstGeom prst="rect">
            <a:avLst/>
          </a:prstGeom>
        </p:spPr>
      </p:pic>
    </p:spTree>
    <p:extLst>
      <p:ext uri="{BB962C8B-B14F-4D97-AF65-F5344CB8AC3E}">
        <p14:creationId xmlns:p14="http://schemas.microsoft.com/office/powerpoint/2010/main" val="32894274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 y="27709"/>
            <a:ext cx="9052560" cy="1039091"/>
          </a:xfrm>
        </p:spPr>
        <p:txBody>
          <a:bodyPr>
            <a:normAutofit fontScale="90000"/>
          </a:bodyPr>
          <a:lstStyle/>
          <a:p>
            <a:r>
              <a:rPr lang="en-US" dirty="0"/>
              <a:t>Weather is Affected by Atmospheric Pressure and Wind Patterns (5 of 5)</a:t>
            </a:r>
          </a:p>
        </p:txBody>
      </p:sp>
      <p:pic>
        <p:nvPicPr>
          <p:cNvPr id="3" name="Picture 2" descr="A map shows the continents of the globe with North and South America on the right and Asia and Africa in the left, and Australia in the middle. Here the global map is slightly rotated. The conditions drought, unusually high rainfall, and unusually warm periods are shaded in different shades. The drought is shown in certain parts of south eastern Africa, northern portions of Australia and in some portions of the Pacific Ocean, and in north eastern portions of South America. The unusually high rainfall zones are indicated in some portions of eastern coast of central Africa, north-western and south eastern parts of South America, a small portion in the Pacific Ocean, and a small portion in southern North America. The unusually warm periods are indicated in some portions of Pacific and Atlantic Oceans adjoining the Asian and north American reg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187" y="1498681"/>
            <a:ext cx="7169727" cy="4233256"/>
          </a:xfrm>
          <a:prstGeom prst="rect">
            <a:avLst/>
          </a:prstGeom>
        </p:spPr>
      </p:pic>
    </p:spTree>
    <p:extLst>
      <p:ext uri="{BB962C8B-B14F-4D97-AF65-F5344CB8AC3E}">
        <p14:creationId xmlns:p14="http://schemas.microsoft.com/office/powerpoint/2010/main" val="3693578742"/>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8102</TotalTime>
  <Words>1385</Words>
  <Application>Microsoft Office PowerPoint</Application>
  <PresentationFormat>On-screen Show (4:3)</PresentationFormat>
  <Paragraphs>134</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Courier New</vt:lpstr>
      <vt:lpstr>Frutiger LT Std 45 Light</vt:lpstr>
      <vt:lpstr>Verdana</vt:lpstr>
      <vt:lpstr>Wingdings</vt:lpstr>
      <vt:lpstr>Sample</vt:lpstr>
      <vt:lpstr>Exploring Environmental Science for AP®</vt:lpstr>
      <vt:lpstr>7.1 What Factors Influence Weather? </vt:lpstr>
      <vt:lpstr>Weather is Affected by Moving Masses of Warm or Cold Air (1 of 2)</vt:lpstr>
      <vt:lpstr>Weather is Affected by Moving Masses of Warm or Cold Air (2 of 2)</vt:lpstr>
      <vt:lpstr>Weather is Affected by Atmospheric Pressure and Wind Patterns (1 of 5)</vt:lpstr>
      <vt:lpstr>Weather is Affected by Atmospheric Pressure and Wind Patterns (2 of 5)</vt:lpstr>
      <vt:lpstr>Weather is Affected by Atmospheric Pressure and Wind Patterns (3 of 5)</vt:lpstr>
      <vt:lpstr>Weather is Affected by Atmospheric Pressure and Wind Patterns (4 of 5)</vt:lpstr>
      <vt:lpstr>Weather is Affected by Atmospheric Pressure and Wind Patterns (5 of 5)</vt:lpstr>
      <vt:lpstr>Tornados and Tropical Cyclones Are Violent Weather Extremes (1 of 3)</vt:lpstr>
      <vt:lpstr>Tornados and Tropical Cyclones Are Violent Weather Extremes (2 of 3)</vt:lpstr>
      <vt:lpstr>Tornados and Tropical Cyclones Are Violent Weather Extremes (3 of 3)</vt:lpstr>
      <vt:lpstr>Several Factors Affect Regional Climates (1 of 7)</vt:lpstr>
      <vt:lpstr>Several Factors Affect Regional Climates (4 of 7)</vt:lpstr>
      <vt:lpstr>Several Factors Affect Regional Climates (5 of 7)</vt:lpstr>
      <vt:lpstr>PowerPoint Presentation</vt:lpstr>
      <vt:lpstr>Several Factors Affect Regional Climates (6 of 7)</vt:lpstr>
      <vt:lpstr>Several Factors Affect Regional Climates (7 of 7)</vt:lpstr>
      <vt:lpstr>Greenhouse Gases Warm the Lower Atmosphere</vt:lpstr>
      <vt:lpstr>The Earth’s Surface Features Affect Local Climates (1 of 2)</vt:lpstr>
      <vt:lpstr>The Earth’s Surface Features Affect Local Climates (2 of 2)</vt:lpstr>
      <vt:lpstr>Critical Concepts: Valuation of Natural Capital (2 of 3)</vt:lpstr>
      <vt:lpstr>Humans Have Disturbed Much of the Earth’s Land (1 of 2)</vt:lpstr>
      <vt:lpstr>Humans Have Disturbed Much of the Earth’s Land (2 of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Climate and Biodiversity</dc:title>
  <dc:creator>Tyler</dc:creator>
  <cp:lastModifiedBy>Fulford, Whitney</cp:lastModifiedBy>
  <cp:revision>432</cp:revision>
  <dcterms:created xsi:type="dcterms:W3CDTF">2013-09-12T16:10:24Z</dcterms:created>
  <dcterms:modified xsi:type="dcterms:W3CDTF">2018-11-06T12:37:08Z</dcterms:modified>
</cp:coreProperties>
</file>