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3" r:id="rId1"/>
  </p:sldMasterIdLst>
  <p:notesMasterIdLst>
    <p:notesMasterId r:id="rId46"/>
  </p:notesMasterIdLst>
  <p:sldIdLst>
    <p:sldId id="30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3" r:id="rId22"/>
    <p:sldId id="284" r:id="rId23"/>
    <p:sldId id="285" r:id="rId24"/>
    <p:sldId id="286" r:id="rId25"/>
    <p:sldId id="287" r:id="rId26"/>
    <p:sldId id="288" r:id="rId27"/>
    <p:sldId id="289" r:id="rId28"/>
    <p:sldId id="290" r:id="rId29"/>
    <p:sldId id="291" r:id="rId30"/>
    <p:sldId id="309" r:id="rId31"/>
    <p:sldId id="292" r:id="rId32"/>
    <p:sldId id="293"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422" autoAdjust="0"/>
  </p:normalViewPr>
  <p:slideViewPr>
    <p:cSldViewPr>
      <p:cViewPr varScale="1">
        <p:scale>
          <a:sx n="103" d="100"/>
          <a:sy n="103" d="100"/>
        </p:scale>
        <p:origin x="1776" y="72"/>
      </p:cViewPr>
      <p:guideLst>
        <p:guide orient="horz" pos="2160"/>
        <p:guide orient="horz" pos="960"/>
        <p:guide orient="horz" pos="384"/>
        <p:guide pos="2880"/>
      </p:guideLst>
    </p:cSldViewPr>
  </p:slideViewPr>
  <p:outlineViewPr>
    <p:cViewPr>
      <p:scale>
        <a:sx n="33" d="100"/>
        <a:sy n="33" d="100"/>
      </p:scale>
      <p:origin x="48" y="25422"/>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4" d="100"/>
          <a:sy n="114" d="100"/>
        </p:scale>
        <p:origin x="-504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8612" name="Slide Number Placeholder 3"/>
          <p:cNvSpPr>
            <a:spLocks noGrp="1"/>
          </p:cNvSpPr>
          <p:nvPr>
            <p:ph type="sldNum" sz="quarter" idx="5"/>
          </p:nvPr>
        </p:nvSpPr>
        <p:spPr>
          <a:noFill/>
        </p:spPr>
        <p:txBody>
          <a:bodyPr/>
          <a:lstStyle/>
          <a:p>
            <a:fld id="{0F759273-0927-9149-9EE2-5FFC71311992}" type="slidenum">
              <a:rPr lang="en-US"/>
              <a:pPr/>
              <a:t>2</a:t>
            </a:fld>
            <a:endParaRPr lang="en-US" dirty="0"/>
          </a:p>
        </p:txBody>
      </p:sp>
    </p:spTree>
    <p:extLst>
      <p:ext uri="{BB962C8B-B14F-4D97-AF65-F5344CB8AC3E}">
        <p14:creationId xmlns:p14="http://schemas.microsoft.com/office/powerpoint/2010/main" val="382142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5" name="Notes Placeholder 4"/>
          <p:cNvSpPr>
            <a:spLocks noGrp="1"/>
          </p:cNvSpPr>
          <p:nvPr>
            <p:ph type="body" idx="1"/>
          </p:nvPr>
        </p:nvSpPr>
        <p:spPr/>
        <p:txBody>
          <a:bodyPr/>
          <a:lstStyle/>
          <a:p>
            <a:r>
              <a:rPr lang="en-US" dirty="0"/>
              <a:t>Figure 3.4 Ecology focuses on the top five of these levels of the organization of matter in nature.</a:t>
            </a:r>
          </a:p>
        </p:txBody>
      </p:sp>
    </p:spTree>
    <p:extLst>
      <p:ext uri="{BB962C8B-B14F-4D97-AF65-F5344CB8AC3E}">
        <p14:creationId xmlns:p14="http://schemas.microsoft.com/office/powerpoint/2010/main" val="289985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A489E565-8231-FC45-A6F1-342373A49289}" type="slidenum">
              <a:rPr lang="en-US" sz="1200" smtClean="0"/>
              <a:pPr eaLnBrk="1" hangingPunct="1">
                <a:defRPr/>
              </a:pPr>
              <a:t>12</a:t>
            </a:fld>
            <a:endParaRPr lang="en-US" sz="1200"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3.5 K</a:t>
            </a:r>
            <a:r>
              <a:rPr lang="en-US" sz="1200" u="none" strike="noStrike" kern="1200" baseline="0" dirty="0">
                <a:solidFill>
                  <a:schemeClr val="tx1"/>
                </a:solidFill>
                <a:latin typeface="Arial"/>
                <a:cs typeface="Arial"/>
              </a:rPr>
              <a:t>ey living (biotic) and nonliving (abiotic) components of an ecosystem in a field.</a:t>
            </a:r>
            <a:endParaRPr lang="en-US" dirty="0">
              <a:latin typeface="Arial"/>
              <a:cs typeface="Arial"/>
            </a:endParaRPr>
          </a:p>
        </p:txBody>
      </p:sp>
    </p:spTree>
    <p:extLst>
      <p:ext uri="{BB962C8B-B14F-4D97-AF65-F5344CB8AC3E}">
        <p14:creationId xmlns:p14="http://schemas.microsoft.com/office/powerpoint/2010/main" val="225570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6061C8E5-9C0E-744F-8790-6D82C70FAC46}" type="slidenum">
              <a:rPr lang="en-US"/>
              <a:pPr/>
              <a:t>13</a:t>
            </a:fld>
            <a:endParaRPr lang="en-US" dirty="0"/>
          </a:p>
        </p:txBody>
      </p:sp>
    </p:spTree>
    <p:extLst>
      <p:ext uri="{BB962C8B-B14F-4D97-AF65-F5344CB8AC3E}">
        <p14:creationId xmlns:p14="http://schemas.microsoft.com/office/powerpoint/2010/main" val="117843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.6</a:t>
            </a:r>
            <a:r>
              <a:rPr b="0"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a:t>
            </a:r>
            <a:r>
              <a:rPr lang="en-US" sz="1200" kern="1200" baseline="0" dirty="0">
                <a:solidFill>
                  <a:schemeClr val="tx1"/>
                </a:solidFill>
                <a:latin typeface="Arial"/>
                <a:cs typeface="Arial"/>
              </a:rPr>
              <a:t>his lioness (a carnivore) is feeding on a freshly killed zebra (an herbivore) in Kenya, Africa.</a:t>
            </a:r>
            <a:endParaRPr noProof="1">
              <a:solidFill>
                <a:srgbClr val="221E1F"/>
              </a:solidFill>
              <a:latin typeface="Arial"/>
              <a:ea typeface="ＭＳ Ｐゴシック" charset="-128"/>
              <a:cs typeface="Arial"/>
            </a:endParaRPr>
          </a:p>
          <a:p>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BE0A591E-2390-394F-88AF-FBC0BE6C0805}" type="slidenum">
              <a:rPr lang="en-US"/>
              <a:pPr/>
              <a:t>14</a:t>
            </a:fld>
            <a:endParaRPr lang="en-US" dirty="0"/>
          </a:p>
        </p:txBody>
      </p:sp>
    </p:spTree>
    <p:extLst>
      <p:ext uri="{BB962C8B-B14F-4D97-AF65-F5344CB8AC3E}">
        <p14:creationId xmlns:p14="http://schemas.microsoft.com/office/powerpoint/2010/main" val="132329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9D38F7C2-EEAD-0748-B30D-71DBC56284AD}" type="slidenum">
              <a:rPr lang="en-US"/>
              <a:pPr/>
              <a:t>15</a:t>
            </a:fld>
            <a:endParaRPr lang="en-US" dirty="0"/>
          </a:p>
        </p:txBody>
      </p:sp>
    </p:spTree>
    <p:extLst>
      <p:ext uri="{BB962C8B-B14F-4D97-AF65-F5344CB8AC3E}">
        <p14:creationId xmlns:p14="http://schemas.microsoft.com/office/powerpoint/2010/main" val="312162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.7</a:t>
            </a:r>
            <a:r>
              <a:rPr lang="en-US" b="0" baseline="0" noProof="1">
                <a:solidFill>
                  <a:srgbClr val="221E1F"/>
                </a:solidFill>
                <a:ea typeface="ＭＳ Ｐゴシック" charset="-128"/>
              </a:rPr>
              <a:t> </a:t>
            </a:r>
            <a:r>
              <a:rPr lang="en-US" sz="1200" b="0" i="0" u="none" strike="noStrike" kern="1200" baseline="0" dirty="0">
                <a:solidFill>
                  <a:schemeClr val="tx1"/>
                </a:solidFill>
                <a:latin typeface="Calibri" charset="0"/>
                <a:ea typeface="ＭＳ Ｐゴシック" pitchFamily="1" charset="-128"/>
                <a:cs typeface="ＭＳ Ｐゴシック" charset="-128"/>
              </a:rPr>
              <a:t>T</a:t>
            </a:r>
            <a:r>
              <a:rPr lang="en-US" sz="1200" u="none" strike="noStrike" kern="1200" baseline="0" dirty="0">
                <a:solidFill>
                  <a:schemeClr val="tx1"/>
                </a:solidFill>
                <a:latin typeface="Arial"/>
                <a:cs typeface="Arial"/>
              </a:rPr>
              <a:t>he vultures and Marabou storks, eating the carcass of an animal that was killed by another animal, are detritivores.</a:t>
            </a:r>
            <a:endParaRPr lang="en-US" dirty="0">
              <a:latin typeface="Arial"/>
              <a:ea typeface="ＭＳ Ｐゴシック" charset="-128"/>
              <a:cs typeface="Arial"/>
            </a:endParaRPr>
          </a:p>
        </p:txBody>
      </p:sp>
      <p:sp>
        <p:nvSpPr>
          <p:cNvPr id="83972" name="Slide Number Placeholder 3"/>
          <p:cNvSpPr>
            <a:spLocks noGrp="1"/>
          </p:cNvSpPr>
          <p:nvPr>
            <p:ph type="sldNum" sz="quarter" idx="5"/>
          </p:nvPr>
        </p:nvSpPr>
        <p:spPr>
          <a:noFill/>
        </p:spPr>
        <p:txBody>
          <a:bodyPr/>
          <a:lstStyle/>
          <a:p>
            <a:fld id="{BE0A591E-2390-394F-88AF-FBC0BE6C0805}" type="slidenum">
              <a:rPr lang="en-US"/>
              <a:pPr/>
              <a:t>16</a:t>
            </a:fld>
            <a:endParaRPr lang="en-US" dirty="0"/>
          </a:p>
        </p:txBody>
      </p:sp>
    </p:spTree>
    <p:extLst>
      <p:ext uri="{BB962C8B-B14F-4D97-AF65-F5344CB8AC3E}">
        <p14:creationId xmlns:p14="http://schemas.microsoft.com/office/powerpoint/2010/main" val="96146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F136AAAA-0C1F-8740-AEAA-37A185067C48}" type="slidenum">
              <a:rPr lang="en-US" sz="1200" smtClean="0"/>
              <a:pPr eaLnBrk="1" hangingPunct="1">
                <a:defRPr/>
              </a:pPr>
              <a:t>17</a:t>
            </a:fld>
            <a:endParaRPr lang="en-US" sz="1200" dirty="0"/>
          </a:p>
        </p:txBody>
      </p:sp>
      <p:sp>
        <p:nvSpPr>
          <p:cNvPr id="7987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3.8 </a:t>
            </a:r>
            <a:r>
              <a:rPr lang="en-US" dirty="0"/>
              <a:t>Various detritivores and decomposers (mostly fungi and bacteria) can “feed on” or digest parts of a log and eventually convert its complex organic chemicals into simpler inorganic nutrients that can be taken up by producers. </a:t>
            </a:r>
          </a:p>
        </p:txBody>
      </p:sp>
    </p:spTree>
    <p:extLst>
      <p:ext uri="{BB962C8B-B14F-4D97-AF65-F5344CB8AC3E}">
        <p14:creationId xmlns:p14="http://schemas.microsoft.com/office/powerpoint/2010/main" val="184681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CF4A0008-791B-E243-9BCE-089F122FC770}" type="slidenum">
              <a:rPr lang="en-US"/>
              <a:pPr/>
              <a:t>18</a:t>
            </a:fld>
            <a:endParaRPr lang="en-US" dirty="0"/>
          </a:p>
        </p:txBody>
      </p:sp>
    </p:spTree>
    <p:extLst>
      <p:ext uri="{BB962C8B-B14F-4D97-AF65-F5344CB8AC3E}">
        <p14:creationId xmlns:p14="http://schemas.microsoft.com/office/powerpoint/2010/main" val="88570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4A8E155-D28A-0645-948C-D492695AFF6D}" type="slidenum">
              <a:rPr lang="en-US" sz="1200" smtClean="0"/>
              <a:pPr eaLnBrk="1" hangingPunct="1">
                <a:defRPr/>
              </a:pPr>
              <a:t>19</a:t>
            </a:fld>
            <a:endParaRPr lang="en-US" sz="1200" dirty="0"/>
          </a:p>
        </p:txBody>
      </p:sp>
      <p:sp>
        <p:nvSpPr>
          <p:cNvPr id="819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3.9 Natural capital: </a:t>
            </a:r>
            <a:r>
              <a:rPr lang="en-US" dirty="0"/>
              <a:t>The main components of an ecosystem are energy, chemicals, and organisms. Nutrient cycling and the flow of energy—first from the sun, then through organisms, and finally into the environment as low-quality heat—link these components.</a:t>
            </a:r>
          </a:p>
        </p:txBody>
      </p:sp>
    </p:spTree>
    <p:extLst>
      <p:ext uri="{BB962C8B-B14F-4D97-AF65-F5344CB8AC3E}">
        <p14:creationId xmlns:p14="http://schemas.microsoft.com/office/powerpoint/2010/main" val="354603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20</a:t>
            </a:fld>
            <a:endParaRPr lang="en-US" dirty="0"/>
          </a:p>
        </p:txBody>
      </p:sp>
    </p:spTree>
    <p:extLst>
      <p:ext uri="{BB962C8B-B14F-4D97-AF65-F5344CB8AC3E}">
        <p14:creationId xmlns:p14="http://schemas.microsoft.com/office/powerpoint/2010/main" val="260728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b="0" noProof="1">
                <a:solidFill>
                  <a:srgbClr val="001800"/>
                </a:solidFill>
                <a:ea typeface="ＭＳ Ｐゴシック" charset="-128"/>
              </a:rPr>
              <a:t>Figure 3</a:t>
            </a:r>
            <a:r>
              <a:rPr lang="en-US" b="0" noProof="1">
                <a:solidFill>
                  <a:srgbClr val="001800"/>
                </a:solidFill>
                <a:ea typeface="ＭＳ Ｐゴシック" charset="-128"/>
              </a:rPr>
              <a:t>.1</a:t>
            </a:r>
            <a:r>
              <a:rPr b="0" noProof="1">
                <a:solidFill>
                  <a:srgbClr val="001800"/>
                </a:solidFill>
                <a:ea typeface="ＭＳ Ｐゴシック" charset="-128"/>
              </a:rPr>
              <a:t> Natural capital degradation.</a:t>
            </a:r>
            <a:r>
              <a:rPr b="0" noProof="1">
                <a:solidFill>
                  <a:srgbClr val="C51322"/>
                </a:solidFill>
                <a:ea typeface="ＭＳ Ｐゴシック" charset="-128"/>
              </a:rPr>
              <a:t> </a:t>
            </a:r>
            <a:r>
              <a:rPr lang="en-US" sz="1200" kern="1200" baseline="0" dirty="0">
                <a:solidFill>
                  <a:schemeClr val="tx1"/>
                </a:solidFill>
                <a:latin typeface="Arial"/>
                <a:cs typeface="Arial"/>
              </a:rPr>
              <a:t>Satellite image of the loss of tropical rain forest, cleared for farming, cattle grazing, and settlements, near the Bolivian city of Santa Cruz between June 1975 (left) and May 2003 (right). This is the latest available view of the area, but forest degradation has continued since 2003.</a:t>
            </a:r>
            <a:endParaRPr lang="en-US" dirty="0">
              <a:latin typeface="Arial"/>
              <a:ea typeface="ＭＳ Ｐゴシック" charset="-128"/>
              <a:cs typeface="Arial"/>
            </a:endParaRPr>
          </a:p>
        </p:txBody>
      </p:sp>
      <p:sp>
        <p:nvSpPr>
          <p:cNvPr id="69636" name="Slide Number Placeholder 3"/>
          <p:cNvSpPr>
            <a:spLocks noGrp="1"/>
          </p:cNvSpPr>
          <p:nvPr>
            <p:ph type="sldNum" sz="quarter" idx="5"/>
          </p:nvPr>
        </p:nvSpPr>
        <p:spPr>
          <a:noFill/>
        </p:spPr>
        <p:txBody>
          <a:bodyPr/>
          <a:lstStyle/>
          <a:p>
            <a:fld id="{508CB7E0-53AB-8346-A129-1FA8E7011BF1}" type="slidenum">
              <a:rPr lang="en-US"/>
              <a:pPr/>
              <a:t>3</a:t>
            </a:fld>
            <a:endParaRPr lang="en-US" dirty="0"/>
          </a:p>
        </p:txBody>
      </p:sp>
    </p:spTree>
    <p:extLst>
      <p:ext uri="{BB962C8B-B14F-4D97-AF65-F5344CB8AC3E}">
        <p14:creationId xmlns:p14="http://schemas.microsoft.com/office/powerpoint/2010/main" val="368830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37ECD834-B1CE-E442-987A-BEE0D6D2D189}" type="slidenum">
              <a:rPr lang="en-US"/>
              <a:pPr/>
              <a:t>21</a:t>
            </a:fld>
            <a:endParaRPr lang="en-US" dirty="0"/>
          </a:p>
        </p:txBody>
      </p:sp>
    </p:spTree>
    <p:extLst>
      <p:ext uri="{BB962C8B-B14F-4D97-AF65-F5344CB8AC3E}">
        <p14:creationId xmlns:p14="http://schemas.microsoft.com/office/powerpoint/2010/main" val="429641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.14</a:t>
            </a:r>
            <a:r>
              <a:rPr lang="en-US" b="0" baseline="0"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I</a:t>
            </a:r>
            <a:r>
              <a:rPr lang="en-US" sz="1200" kern="1200" baseline="0" dirty="0">
                <a:solidFill>
                  <a:schemeClr val="tx1"/>
                </a:solidFill>
                <a:latin typeface="Arial"/>
                <a:cs typeface="Arial"/>
              </a:rPr>
              <a:t>n a food chain, chemical energy in nutrients flows through various trophic levels. Question: Think about what you ate for breakfast. At what level or levels on a food chain were you eating?</a:t>
            </a:r>
            <a:endParaRPr noProof="1">
              <a:solidFill>
                <a:srgbClr val="221E1F"/>
              </a:solidFill>
              <a:latin typeface="Arial"/>
              <a:ea typeface="ＭＳ Ｐゴシック" charset="-128"/>
              <a:cs typeface="Arial"/>
            </a:endParaRPr>
          </a:p>
        </p:txBody>
      </p:sp>
      <p:sp>
        <p:nvSpPr>
          <p:cNvPr id="95236" name="Slide Number Placeholder 3"/>
          <p:cNvSpPr>
            <a:spLocks noGrp="1"/>
          </p:cNvSpPr>
          <p:nvPr>
            <p:ph type="sldNum" sz="quarter" idx="5"/>
          </p:nvPr>
        </p:nvSpPr>
        <p:spPr>
          <a:noFill/>
        </p:spPr>
        <p:txBody>
          <a:bodyPr/>
          <a:lstStyle/>
          <a:p>
            <a:fld id="{B0B977D4-2E2C-DC47-A809-3187F1A1C18E}" type="slidenum">
              <a:rPr lang="en-US"/>
              <a:pPr/>
              <a:t>22</a:t>
            </a:fld>
            <a:endParaRPr lang="en-US" dirty="0"/>
          </a:p>
        </p:txBody>
      </p:sp>
    </p:spTree>
    <p:extLst>
      <p:ext uri="{BB962C8B-B14F-4D97-AF65-F5344CB8AC3E}">
        <p14:creationId xmlns:p14="http://schemas.microsoft.com/office/powerpoint/2010/main" val="104918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FA882491-4D26-8145-8900-919B343A4028}" type="slidenum">
              <a:rPr lang="en-US"/>
              <a:pPr/>
              <a:t>23</a:t>
            </a:fld>
            <a:endParaRPr lang="en-US" dirty="0"/>
          </a:p>
        </p:txBody>
      </p:sp>
    </p:spTree>
    <p:extLst>
      <p:ext uri="{BB962C8B-B14F-4D97-AF65-F5344CB8AC3E}">
        <p14:creationId xmlns:p14="http://schemas.microsoft.com/office/powerpoint/2010/main" val="417037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 name="Notes Placeholder 1"/>
          <p:cNvSpPr>
            <a:spLocks noGrp="1"/>
          </p:cNvSpPr>
          <p:nvPr>
            <p:ph type="body" sz="quarter" idx="10"/>
          </p:nvPr>
        </p:nvSpPr>
        <p:spPr/>
        <p:txBody>
          <a:bodyPr/>
          <a:lstStyle/>
          <a:p>
            <a:r>
              <a:rPr lang="en-US" dirty="0"/>
              <a:t>Figure 3.15 Generalized pyramid of energy flow showing the decrease in usable chemical energy available at each succeeding trophic level in a food chain or food web. The model assumes that with each transfer from one trophic level to another, there is a 90% loss of usable energy to the environment in the form of low-quality heat. Calories and joules are used to measure energy. 1 kilocalorie = 1,000 calories = 4,184 joules. Question:</a:t>
            </a:r>
            <a:r>
              <a:rPr lang="en-US" b="1" dirty="0"/>
              <a:t> </a:t>
            </a:r>
            <a:r>
              <a:rPr lang="en-US" dirty="0"/>
              <a:t>Why is a vegetarian diet more energy efficient than a meat-based diet? </a:t>
            </a:r>
          </a:p>
        </p:txBody>
      </p:sp>
    </p:spTree>
    <p:extLst>
      <p:ext uri="{BB962C8B-B14F-4D97-AF65-F5344CB8AC3E}">
        <p14:creationId xmlns:p14="http://schemas.microsoft.com/office/powerpoint/2010/main" val="376134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.16</a:t>
            </a:r>
            <a:r>
              <a:rPr b="0" noProof="1">
                <a:solidFill>
                  <a:srgbClr val="221E1F"/>
                </a:solidFill>
                <a:ea typeface="ＭＳ Ｐゴシック" charset="-128"/>
              </a:rPr>
              <a:t> </a:t>
            </a:r>
            <a:r>
              <a:rPr lang="en-US" b="0" noProof="1">
                <a:solidFill>
                  <a:srgbClr val="221E1F"/>
                </a:solidFill>
                <a:ea typeface="ＭＳ Ｐゴシック" charset="-128"/>
              </a:rPr>
              <a:t>A</a:t>
            </a:r>
            <a:r>
              <a:rPr lang="en-US" baseline="0" noProof="1">
                <a:solidFill>
                  <a:srgbClr val="221E1F"/>
                </a:solidFill>
                <a:latin typeface="Arial"/>
                <a:ea typeface="ＭＳ Ｐゴシック" charset="-128"/>
                <a:cs typeface="Arial"/>
              </a:rPr>
              <a:t> </a:t>
            </a:r>
            <a:r>
              <a:rPr lang="en-US" sz="1200" kern="1200" baseline="0" dirty="0">
                <a:solidFill>
                  <a:schemeClr val="tx1"/>
                </a:solidFill>
                <a:latin typeface="Arial"/>
                <a:cs typeface="Arial"/>
              </a:rPr>
              <a:t>greatly simplified aquatic food web found in the southern hemisphere. The shaded middle area shows a simple food chain that is part of these complex interacting feeding relationships. Many more participants in the web, including an array of decomposer and detritus feeder organisms, are not shown here. </a:t>
            </a:r>
            <a:endParaRPr lang="en-US" dirty="0">
              <a:latin typeface="Arial"/>
              <a:ea typeface="ＭＳ Ｐゴシック" charset="-128"/>
              <a:cs typeface="Arial"/>
            </a:endParaRPr>
          </a:p>
        </p:txBody>
      </p:sp>
      <p:sp>
        <p:nvSpPr>
          <p:cNvPr id="96260" name="Slide Number Placeholder 3"/>
          <p:cNvSpPr>
            <a:spLocks noGrp="1"/>
          </p:cNvSpPr>
          <p:nvPr>
            <p:ph type="sldNum" sz="quarter" idx="5"/>
          </p:nvPr>
        </p:nvSpPr>
        <p:spPr>
          <a:noFill/>
        </p:spPr>
        <p:txBody>
          <a:bodyPr/>
          <a:lstStyle/>
          <a:p>
            <a:fld id="{96772716-6117-B946-8FE4-7A0D61BBCD12}" type="slidenum">
              <a:rPr lang="en-US"/>
              <a:pPr/>
              <a:t>25</a:t>
            </a:fld>
            <a:endParaRPr lang="en-US" dirty="0"/>
          </a:p>
        </p:txBody>
      </p:sp>
    </p:spTree>
    <p:extLst>
      <p:ext uri="{BB962C8B-B14F-4D97-AF65-F5344CB8AC3E}">
        <p14:creationId xmlns:p14="http://schemas.microsoft.com/office/powerpoint/2010/main" val="423353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3.17</a:t>
            </a:r>
            <a:r>
              <a:rPr lang="en-US" baseline="0" dirty="0"/>
              <a:t> G</a:t>
            </a:r>
            <a:r>
              <a:rPr lang="en-US" baseline="0" dirty="0">
                <a:latin typeface="Arial"/>
                <a:cs typeface="Arial"/>
              </a:rPr>
              <a:t>reatly simplified </a:t>
            </a:r>
            <a:r>
              <a:rPr lang="en-US" sz="1200" u="none" strike="noStrike" kern="1200" baseline="0" dirty="0">
                <a:solidFill>
                  <a:schemeClr val="tx1"/>
                </a:solidFill>
                <a:latin typeface="Arial"/>
                <a:cs typeface="Arial"/>
              </a:rPr>
              <a:t>terrestrial food web found in a temperate desert ecosystem. The shaded middle area shows a simple food chain that is part of these complex interacting feeding relationships. Many more participants in the web, including an array of decomposer and detritus feeder organisms, are not shown here. Critical thinking: Can you imagine a food web of which you are a part? Try drawing a simple diagram of it.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46B7AC5-4D0A-4D47-AC16-F78E79F28909}" type="slidenum">
              <a:rPr lang="en-US" smtClean="0"/>
              <a:pPr/>
              <a:t>26</a:t>
            </a:fld>
            <a:endParaRPr lang="en-US" dirty="0"/>
          </a:p>
        </p:txBody>
      </p:sp>
    </p:spTree>
    <p:extLst>
      <p:ext uri="{BB962C8B-B14F-4D97-AF65-F5344CB8AC3E}">
        <p14:creationId xmlns:p14="http://schemas.microsoft.com/office/powerpoint/2010/main" val="5640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E272BC06-FC4D-3140-A17C-A12844412927}" type="slidenum">
              <a:rPr lang="en-US"/>
              <a:pPr/>
              <a:t>27</a:t>
            </a:fld>
            <a:endParaRPr lang="en-US" dirty="0"/>
          </a:p>
        </p:txBody>
      </p:sp>
    </p:spTree>
    <p:extLst>
      <p:ext uri="{BB962C8B-B14F-4D97-AF65-F5344CB8AC3E}">
        <p14:creationId xmlns:p14="http://schemas.microsoft.com/office/powerpoint/2010/main" val="428819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1632650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.18</a:t>
            </a:r>
            <a:r>
              <a:rPr b="0" noProof="1">
                <a:solidFill>
                  <a:srgbClr val="221E1F"/>
                </a:solidFill>
                <a:ea typeface="ＭＳ Ｐゴシック" charset="-128"/>
              </a:rPr>
              <a:t> </a:t>
            </a:r>
            <a:r>
              <a:rPr lang="en-US" sz="1200" b="0" i="0" u="none" strike="noStrike" kern="1200" baseline="0" dirty="0">
                <a:solidFill>
                  <a:schemeClr val="tx1"/>
                </a:solidFill>
                <a:latin typeface="Calibri" charset="0"/>
                <a:ea typeface="ＭＳ Ｐゴシック" pitchFamily="1" charset="-128"/>
                <a:cs typeface="ＭＳ Ｐゴシック" charset="-128"/>
              </a:rPr>
              <a:t>E</a:t>
            </a:r>
            <a:r>
              <a:rPr lang="en-US" sz="1200" u="none" strike="noStrike" kern="1200" baseline="0" dirty="0">
                <a:solidFill>
                  <a:schemeClr val="tx1"/>
                </a:solidFill>
                <a:latin typeface="Arial"/>
                <a:cs typeface="Arial"/>
              </a:rPr>
              <a:t>stimated annual average net primary productivity in major life zones and ecosystems expressed as kilocalories of energy produced per square meter per year (kcal/m</a:t>
            </a:r>
            <a:r>
              <a:rPr lang="en-US" sz="1200" u="none" strike="noStrike" kern="1200" baseline="30000" dirty="0">
                <a:solidFill>
                  <a:schemeClr val="tx1"/>
                </a:solidFill>
                <a:latin typeface="Arial"/>
                <a:cs typeface="Arial"/>
              </a:rPr>
              <a:t>2</a:t>
            </a:r>
            <a:r>
              <a:rPr lang="en-US" sz="1200" u="none" strike="noStrike" kern="1200" baseline="0" dirty="0">
                <a:solidFill>
                  <a:schemeClr val="tx1"/>
                </a:solidFill>
                <a:latin typeface="Arial"/>
                <a:cs typeface="Arial"/>
              </a:rPr>
              <a:t>/yr). Question: What are the three most productive and the three least productive systems?</a:t>
            </a:r>
            <a:endParaRPr noProof="1">
              <a:solidFill>
                <a:srgbClr val="221E1F"/>
              </a:solidFill>
              <a:latin typeface="Arial"/>
              <a:ea typeface="ＭＳ Ｐゴシック" charset="-128"/>
              <a:cs typeface="Arial"/>
            </a:endParaRPr>
          </a:p>
        </p:txBody>
      </p:sp>
      <p:sp>
        <p:nvSpPr>
          <p:cNvPr id="100356" name="Slide Number Placeholder 3"/>
          <p:cNvSpPr>
            <a:spLocks noGrp="1"/>
          </p:cNvSpPr>
          <p:nvPr>
            <p:ph type="sldNum" sz="quarter" idx="5"/>
          </p:nvPr>
        </p:nvSpPr>
        <p:spPr>
          <a:noFill/>
        </p:spPr>
        <p:txBody>
          <a:bodyPr/>
          <a:lstStyle/>
          <a:p>
            <a:fld id="{5B1CA6D8-DDCD-B947-AD8B-BCD9624905A9}" type="slidenum">
              <a:rPr lang="en-US"/>
              <a:pPr/>
              <a:t>29</a:t>
            </a:fld>
            <a:endParaRPr lang="en-US" dirty="0"/>
          </a:p>
        </p:txBody>
      </p:sp>
    </p:spTree>
    <p:extLst>
      <p:ext uri="{BB962C8B-B14F-4D97-AF65-F5344CB8AC3E}">
        <p14:creationId xmlns:p14="http://schemas.microsoft.com/office/powerpoint/2010/main" val="37680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99DBD91C-3E35-0D41-A107-412B93F93122}" type="slidenum">
              <a:rPr lang="en-US"/>
              <a:pPr/>
              <a:t>31</a:t>
            </a:fld>
            <a:endParaRPr lang="en-US" dirty="0"/>
          </a:p>
        </p:txBody>
      </p:sp>
    </p:spTree>
    <p:extLst>
      <p:ext uri="{BB962C8B-B14F-4D97-AF65-F5344CB8AC3E}">
        <p14:creationId xmlns:p14="http://schemas.microsoft.com/office/powerpoint/2010/main" val="211593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B66254D3-49C7-EA40-AE08-C887CE7D0E0B}" type="slidenum">
              <a:rPr lang="en-US"/>
              <a:pPr/>
              <a:t>4</a:t>
            </a:fld>
            <a:endParaRPr lang="en-US" dirty="0"/>
          </a:p>
        </p:txBody>
      </p:sp>
    </p:spTree>
    <p:extLst>
      <p:ext uri="{BB962C8B-B14F-4D97-AF65-F5344CB8AC3E}">
        <p14:creationId xmlns:p14="http://schemas.microsoft.com/office/powerpoint/2010/main" val="2385996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525F5D40-2132-0F40-874C-AF5B6EF545F7}" type="slidenum">
              <a:rPr lang="en-US"/>
              <a:pPr/>
              <a:t>32</a:t>
            </a:fld>
            <a:endParaRPr lang="en-US" dirty="0"/>
          </a:p>
        </p:txBody>
      </p:sp>
    </p:spTree>
    <p:extLst>
      <p:ext uri="{BB962C8B-B14F-4D97-AF65-F5344CB8AC3E}">
        <p14:creationId xmlns:p14="http://schemas.microsoft.com/office/powerpoint/2010/main" val="183230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BFE43EE6-ED8C-474F-975B-7389E84556A6}" type="slidenum">
              <a:rPr lang="en-US" sz="1200" smtClean="0"/>
              <a:pPr eaLnBrk="1" hangingPunct="1">
                <a:defRPr/>
              </a:pPr>
              <a:t>33</a:t>
            </a:fld>
            <a:endParaRPr lang="en-US" sz="1200" dirty="0"/>
          </a:p>
        </p:txBody>
      </p:sp>
      <p:sp>
        <p:nvSpPr>
          <p:cNvPr id="921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3.19</a:t>
            </a:r>
            <a:r>
              <a:rPr lang="en-US" b="0" baseline="0" dirty="0"/>
              <a:t> </a:t>
            </a:r>
            <a:r>
              <a:rPr lang="en-US" b="0" dirty="0"/>
              <a:t>Natural capital: s</a:t>
            </a:r>
            <a:r>
              <a:rPr lang="en-US" dirty="0"/>
              <a:t>implified model of the </a:t>
            </a:r>
            <a:r>
              <a:rPr lang="en-US" i="0" dirty="0"/>
              <a:t>water cycle, or hydrologic cycle, </a:t>
            </a:r>
            <a:r>
              <a:rPr lang="en-US" dirty="0"/>
              <a:t>in which water circulates in various physical forms within the biosphere. The red arrows and boxes identify major effects of human activities on this cycle. </a:t>
            </a:r>
            <a:r>
              <a:rPr lang="en-US" b="0" i="0" dirty="0"/>
              <a:t>Question:</a:t>
            </a:r>
            <a:r>
              <a:rPr lang="en-US" b="1" i="0" dirty="0"/>
              <a:t> </a:t>
            </a:r>
            <a:r>
              <a:rPr lang="en-US" dirty="0"/>
              <a:t>What are three ways in which your lifestyle directly or indirectly affects the hydrologic cycle? </a:t>
            </a:r>
          </a:p>
        </p:txBody>
      </p:sp>
    </p:spTree>
    <p:extLst>
      <p:ext uri="{BB962C8B-B14F-4D97-AF65-F5344CB8AC3E}">
        <p14:creationId xmlns:p14="http://schemas.microsoft.com/office/powerpoint/2010/main" val="3155661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525F5D40-2132-0F40-874C-AF5B6EF545F7}" type="slidenum">
              <a:rPr lang="en-US"/>
              <a:pPr/>
              <a:t>34</a:t>
            </a:fld>
            <a:endParaRPr lang="en-US" dirty="0"/>
          </a:p>
        </p:txBody>
      </p:sp>
    </p:spTree>
    <p:extLst>
      <p:ext uri="{BB962C8B-B14F-4D97-AF65-F5344CB8AC3E}">
        <p14:creationId xmlns:p14="http://schemas.microsoft.com/office/powerpoint/2010/main" val="1882758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AE51B23E-6D94-4C4F-84FD-5743932D985D}" type="slidenum">
              <a:rPr lang="en-US"/>
              <a:pPr/>
              <a:t>35</a:t>
            </a:fld>
            <a:endParaRPr lang="en-US" dirty="0"/>
          </a:p>
        </p:txBody>
      </p:sp>
    </p:spTree>
    <p:extLst>
      <p:ext uri="{BB962C8B-B14F-4D97-AF65-F5344CB8AC3E}">
        <p14:creationId xmlns:p14="http://schemas.microsoft.com/office/powerpoint/2010/main" val="616485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7305D7E6-CB1E-8B42-BA36-39933D25E3E1}" type="slidenum">
              <a:rPr lang="en-US" sz="1200" smtClean="0"/>
              <a:pPr eaLnBrk="1" hangingPunct="1">
                <a:defRPr/>
              </a:pPr>
              <a:t>36</a:t>
            </a:fld>
            <a:endParaRPr lang="en-US" sz="1200" dirty="0"/>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3.20</a:t>
            </a:r>
            <a:r>
              <a:rPr lang="en-US" b="0" baseline="0" dirty="0"/>
              <a:t> </a:t>
            </a:r>
            <a:r>
              <a:rPr lang="en-US" b="0" dirty="0"/>
              <a:t>Natural capital: </a:t>
            </a:r>
            <a:r>
              <a:rPr lang="en-US" dirty="0"/>
              <a:t>This simplified model illustrates the circulation of various chemical forms of carbon in the global </a:t>
            </a:r>
            <a:r>
              <a:rPr lang="en-US" i="0" dirty="0"/>
              <a:t>carbon cycle, </a:t>
            </a:r>
            <a:r>
              <a:rPr lang="en-US" dirty="0"/>
              <a:t>with major impacts of human activities shown by the red arrows. (yellow box sizes do not show relative reservoir sizes.) </a:t>
            </a:r>
            <a:r>
              <a:rPr lang="en-US" b="0" i="0" dirty="0"/>
              <a:t>Question: </a:t>
            </a:r>
            <a:r>
              <a:rPr lang="en-US" dirty="0"/>
              <a:t>What are three ways in which you directly or indirectly affect the carbon cycle? </a:t>
            </a:r>
          </a:p>
        </p:txBody>
      </p:sp>
    </p:spTree>
    <p:extLst>
      <p:ext uri="{BB962C8B-B14F-4D97-AF65-F5344CB8AC3E}">
        <p14:creationId xmlns:p14="http://schemas.microsoft.com/office/powerpoint/2010/main" val="227805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37</a:t>
            </a:fld>
            <a:endParaRPr lang="en-US" dirty="0"/>
          </a:p>
        </p:txBody>
      </p:sp>
    </p:spTree>
    <p:extLst>
      <p:ext uri="{BB962C8B-B14F-4D97-AF65-F5344CB8AC3E}">
        <p14:creationId xmlns:p14="http://schemas.microsoft.com/office/powerpoint/2010/main" val="1432171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43F65CDC-17B9-CC41-B9A4-680863E988FA}" type="slidenum">
              <a:rPr lang="en-US"/>
              <a:pPr/>
              <a:t>38</a:t>
            </a:fld>
            <a:endParaRPr lang="en-US" dirty="0"/>
          </a:p>
        </p:txBody>
      </p:sp>
    </p:spTree>
    <p:extLst>
      <p:ext uri="{BB962C8B-B14F-4D97-AF65-F5344CB8AC3E}">
        <p14:creationId xmlns:p14="http://schemas.microsoft.com/office/powerpoint/2010/main" val="1261612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423356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A159FCE8-057B-284A-A2E1-8F5D63C37A59}" type="slidenum">
              <a:rPr lang="en-US" sz="1200" smtClean="0"/>
              <a:pPr eaLnBrk="1" hangingPunct="1">
                <a:defRPr/>
              </a:pPr>
              <a:t>40</a:t>
            </a:fld>
            <a:endParaRPr lang="en-US" sz="1200" dirty="0"/>
          </a:p>
        </p:txBody>
      </p:sp>
      <p:sp>
        <p:nvSpPr>
          <p:cNvPr id="9625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3.21 Natural capital: </a:t>
            </a:r>
            <a:r>
              <a:rPr lang="en-US" dirty="0"/>
              <a:t>Simplified model showing</a:t>
            </a:r>
            <a:r>
              <a:rPr lang="en-US" baseline="0" dirty="0"/>
              <a:t> </a:t>
            </a:r>
            <a:r>
              <a:rPr lang="en-US" dirty="0"/>
              <a:t>the circulation of various chemical forms of nitrogen in the </a:t>
            </a:r>
            <a:r>
              <a:rPr lang="en-US" i="0" dirty="0"/>
              <a:t>nitrogen cycle, </a:t>
            </a:r>
            <a:r>
              <a:rPr lang="en-US" dirty="0"/>
              <a:t>with major human impacts shown by the red arrows. (yellow box sizes do not show relative reservoir sizes.) </a:t>
            </a:r>
            <a:r>
              <a:rPr lang="en-US" b="0" i="0" dirty="0"/>
              <a:t>Critical</a:t>
            </a:r>
            <a:r>
              <a:rPr lang="en-US" b="0" i="0" baseline="0" dirty="0"/>
              <a:t> thinking</a:t>
            </a:r>
            <a:r>
              <a:rPr lang="en-US" b="0" i="0" dirty="0"/>
              <a:t>: </a:t>
            </a:r>
            <a:r>
              <a:rPr lang="en-US" dirty="0"/>
              <a:t>What are two ways in which the carbon cycle and the nitrogen cycle are linked? </a:t>
            </a:r>
          </a:p>
        </p:txBody>
      </p:sp>
    </p:spTree>
    <p:extLst>
      <p:ext uri="{BB962C8B-B14F-4D97-AF65-F5344CB8AC3E}">
        <p14:creationId xmlns:p14="http://schemas.microsoft.com/office/powerpoint/2010/main" val="3512557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586E736D-E31B-694C-9906-8A9BA79AB00D}" type="slidenum">
              <a:rPr lang="en-US"/>
              <a:pPr/>
              <a:t>41</a:t>
            </a:fld>
            <a:endParaRPr lang="en-US" dirty="0"/>
          </a:p>
        </p:txBody>
      </p:sp>
    </p:spTree>
    <p:extLst>
      <p:ext uri="{BB962C8B-B14F-4D97-AF65-F5344CB8AC3E}">
        <p14:creationId xmlns:p14="http://schemas.microsoft.com/office/powerpoint/2010/main" val="68768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E86B00F8-BFB7-7841-B4E0-C7C248DDC0D0}" type="slidenum">
              <a:rPr lang="en-US"/>
              <a:pPr/>
              <a:t>5</a:t>
            </a:fld>
            <a:endParaRPr lang="en-US" dirty="0"/>
          </a:p>
        </p:txBody>
      </p:sp>
    </p:spTree>
    <p:extLst>
      <p:ext uri="{BB962C8B-B14F-4D97-AF65-F5344CB8AC3E}">
        <p14:creationId xmlns:p14="http://schemas.microsoft.com/office/powerpoint/2010/main" val="3902394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E045C6A1-CFC9-D24B-909D-FDD1CD7C05F8}" type="slidenum">
              <a:rPr lang="en-US" sz="1200" smtClean="0"/>
              <a:pPr eaLnBrk="1" hangingPunct="1">
                <a:defRPr/>
              </a:pPr>
              <a:t>42</a:t>
            </a:fld>
            <a:endParaRPr lang="en-US" sz="1200" dirty="0"/>
          </a:p>
        </p:txBody>
      </p:sp>
      <p:sp>
        <p:nvSpPr>
          <p:cNvPr id="9830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3.23 Natural capital: S</a:t>
            </a:r>
            <a:r>
              <a:rPr lang="en-US" dirty="0"/>
              <a:t>implified model showing the circulation of various chemical forms of phosphorus (mostly phosphates) in the </a:t>
            </a:r>
            <a:r>
              <a:rPr lang="en-US" i="0" dirty="0"/>
              <a:t>phosphorus cycle</a:t>
            </a:r>
            <a:r>
              <a:rPr lang="en-US" i="1" dirty="0"/>
              <a:t>, </a:t>
            </a:r>
            <a:r>
              <a:rPr lang="en-US" dirty="0"/>
              <a:t>with major human impacts shown by the red arrows. (yellow box sizes do not show relative reservoir sizes.) </a:t>
            </a:r>
            <a:r>
              <a:rPr lang="en-US" b="0" i="0" dirty="0"/>
              <a:t>Critical thinking: </a:t>
            </a:r>
            <a:r>
              <a:rPr lang="en-US" dirty="0"/>
              <a:t>What are two ways in which the phosphorus cycle and the nitrogen cycle are linked? What are two ways in which the phosphorus cycle and the carbon cycle are linked? </a:t>
            </a:r>
          </a:p>
        </p:txBody>
      </p:sp>
    </p:spTree>
    <p:extLst>
      <p:ext uri="{BB962C8B-B14F-4D97-AF65-F5344CB8AC3E}">
        <p14:creationId xmlns:p14="http://schemas.microsoft.com/office/powerpoint/2010/main" val="1552547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F4389631-04A7-564E-9A77-C87A66FCDA42}" type="slidenum">
              <a:rPr lang="en-US"/>
              <a:pPr/>
              <a:t>43</a:t>
            </a:fld>
            <a:endParaRPr lang="en-US" dirty="0"/>
          </a:p>
        </p:txBody>
      </p:sp>
    </p:spTree>
    <p:extLst>
      <p:ext uri="{BB962C8B-B14F-4D97-AF65-F5344CB8AC3E}">
        <p14:creationId xmlns:p14="http://schemas.microsoft.com/office/powerpoint/2010/main" val="754765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0AEAEBAB-ADC7-3244-82E4-15E8AD5DF00C}" type="slidenum">
              <a:rPr lang="en-US"/>
              <a:pPr/>
              <a:t>44</a:t>
            </a:fld>
            <a:endParaRPr lang="en-US" dirty="0"/>
          </a:p>
        </p:txBody>
      </p:sp>
    </p:spTree>
    <p:extLst>
      <p:ext uri="{BB962C8B-B14F-4D97-AF65-F5344CB8AC3E}">
        <p14:creationId xmlns:p14="http://schemas.microsoft.com/office/powerpoint/2010/main" val="36846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E86B00F8-BFB7-7841-B4E0-C7C248DDC0D0}" type="slidenum">
              <a:rPr lang="en-US"/>
              <a:pPr/>
              <a:t>6</a:t>
            </a:fld>
            <a:endParaRPr lang="en-US" dirty="0"/>
          </a:p>
        </p:txBody>
      </p:sp>
    </p:spTree>
    <p:extLst>
      <p:ext uri="{BB962C8B-B14F-4D97-AF65-F5344CB8AC3E}">
        <p14:creationId xmlns:p14="http://schemas.microsoft.com/office/powerpoint/2010/main" val="410522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39EA9E2-127D-494A-9BAF-673679D3D0B4}" type="slidenum">
              <a:rPr lang="en-US" sz="1200" smtClean="0"/>
              <a:pPr eaLnBrk="1" hangingPunct="1">
                <a:defRPr/>
              </a:pPr>
              <a:t>7</a:t>
            </a:fld>
            <a:endParaRPr lang="en-US" sz="1200" dirty="0"/>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 Natural capital: </a:t>
            </a:r>
            <a:r>
              <a:rPr lang="en-US" dirty="0"/>
              <a:t>The earth consists of a land sphere </a:t>
            </a:r>
            <a:r>
              <a:rPr lang="en-US" i="0" dirty="0"/>
              <a:t>(geosphere), </a:t>
            </a:r>
            <a:r>
              <a:rPr lang="en-US" dirty="0"/>
              <a:t>an air sphere </a:t>
            </a:r>
            <a:r>
              <a:rPr lang="en-US" i="0" dirty="0"/>
              <a:t>(atmosphere</a:t>
            </a:r>
            <a:r>
              <a:rPr lang="en-US" i="1" dirty="0"/>
              <a:t>), </a:t>
            </a:r>
            <a:r>
              <a:rPr lang="en-US" dirty="0"/>
              <a:t>a water sphere </a:t>
            </a:r>
            <a:r>
              <a:rPr lang="en-US" i="0" dirty="0"/>
              <a:t>(hydrosphere</a:t>
            </a:r>
            <a:r>
              <a:rPr lang="en-US" i="1" dirty="0"/>
              <a:t>), </a:t>
            </a:r>
            <a:r>
              <a:rPr lang="en-US" dirty="0"/>
              <a:t>and a life sphere </a:t>
            </a:r>
            <a:r>
              <a:rPr lang="en-US" i="0" dirty="0"/>
              <a:t>(biosphere).</a:t>
            </a:r>
            <a:endParaRPr lang="en-US" dirty="0"/>
          </a:p>
        </p:txBody>
      </p:sp>
    </p:spTree>
    <p:extLst>
      <p:ext uri="{BB962C8B-B14F-4D97-AF65-F5344CB8AC3E}">
        <p14:creationId xmlns:p14="http://schemas.microsoft.com/office/powerpoint/2010/main" val="12721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4756" name="Slide Number Placeholder 3"/>
          <p:cNvSpPr>
            <a:spLocks noGrp="1"/>
          </p:cNvSpPr>
          <p:nvPr>
            <p:ph type="sldNum" sz="quarter" idx="5"/>
          </p:nvPr>
        </p:nvSpPr>
        <p:spPr>
          <a:noFill/>
        </p:spPr>
        <p:txBody>
          <a:bodyPr/>
          <a:lstStyle/>
          <a:p>
            <a:fld id="{C7429C7D-8542-8340-BD82-6E800E396C1F}" type="slidenum">
              <a:rPr lang="en-US"/>
              <a:pPr/>
              <a:t>8</a:t>
            </a:fld>
            <a:endParaRPr lang="en-US" dirty="0"/>
          </a:p>
        </p:txBody>
      </p:sp>
    </p:spTree>
    <p:extLst>
      <p:ext uri="{BB962C8B-B14F-4D97-AF65-F5344CB8AC3E}">
        <p14:creationId xmlns:p14="http://schemas.microsoft.com/office/powerpoint/2010/main" val="225478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.3 </a:t>
            </a:r>
            <a:r>
              <a:rPr lang="en-US" sz="1200" b="0" kern="1200" baseline="0" dirty="0">
                <a:solidFill>
                  <a:schemeClr val="tx1"/>
                </a:solidFill>
                <a:latin typeface="Calibri" charset="0"/>
                <a:ea typeface="ＭＳ Ｐゴシック" pitchFamily="1" charset="-128"/>
                <a:cs typeface="ＭＳ Ｐゴシック" charset="-128"/>
              </a:rPr>
              <a:t>G</a:t>
            </a:r>
            <a:r>
              <a:rPr lang="en-US" sz="1200" kern="1200" baseline="0" dirty="0">
                <a:solidFill>
                  <a:schemeClr val="tx1"/>
                </a:solidFill>
                <a:latin typeface="Arial"/>
                <a:cs typeface="Arial"/>
              </a:rPr>
              <a:t>reenhouse Earth. High-quality solar energy flows from the sun to the earth. It is degraded to lower-quality energy (mostly heat) as it interacts with the earth’s air, water, soil, and life-forms, and eventually returns to space. Certain gases in the earth’s atmosphere retain enough of the sun’s incoming energy as heat to warm the planet in what is known as the greenhouse effect.</a:t>
            </a:r>
            <a:endParaRPr noProof="1">
              <a:solidFill>
                <a:srgbClr val="221E1F"/>
              </a:solidFill>
              <a:latin typeface="Arial"/>
              <a:ea typeface="ＭＳ Ｐゴシック" charset="-128"/>
              <a:cs typeface="Arial"/>
            </a:endParaRPr>
          </a:p>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0CA7EEB4-C602-5448-874D-373BA56436A0}" type="slidenum">
              <a:rPr lang="en-US"/>
              <a:pPr/>
              <a:t>9</a:t>
            </a:fld>
            <a:endParaRPr lang="en-US" dirty="0"/>
          </a:p>
        </p:txBody>
      </p:sp>
    </p:spTree>
    <p:extLst>
      <p:ext uri="{BB962C8B-B14F-4D97-AF65-F5344CB8AC3E}">
        <p14:creationId xmlns:p14="http://schemas.microsoft.com/office/powerpoint/2010/main" val="253058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3EB69514-F41D-674F-BB3B-D524CD22AEF7}" type="slidenum">
              <a:rPr lang="en-US"/>
              <a:pPr/>
              <a:t>10</a:t>
            </a:fld>
            <a:endParaRPr lang="en-US" dirty="0"/>
          </a:p>
        </p:txBody>
      </p:sp>
    </p:spTree>
    <p:extLst>
      <p:ext uri="{BB962C8B-B14F-4D97-AF65-F5344CB8AC3E}">
        <p14:creationId xmlns:p14="http://schemas.microsoft.com/office/powerpoint/2010/main" val="54622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6194155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46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731987599"/>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67047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2795846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a:t>1st </a:t>
            </a:r>
            <a:r>
              <a:rPr lang="en-US" dirty="0"/>
              <a:t>Edition</a:t>
            </a:r>
          </a:p>
        </p:txBody>
      </p:sp>
      <p:sp>
        <p:nvSpPr>
          <p:cNvPr id="6" name="Text Placeholder 5"/>
          <p:cNvSpPr>
            <a:spLocks noGrp="1"/>
          </p:cNvSpPr>
          <p:nvPr>
            <p:ph type="body" sz="quarter" idx="14"/>
          </p:nvPr>
        </p:nvSpPr>
        <p:spPr>
          <a:xfrm>
            <a:off x="4419600" y="2825716"/>
            <a:ext cx="4267200" cy="2279684"/>
          </a:xfrm>
        </p:spPr>
        <p:txBody>
          <a:bodyPr/>
          <a:lstStyle/>
          <a:p>
            <a:pPr algn="ctr"/>
            <a:r>
              <a:rPr lang="en-US" sz="3600" b="1" dirty="0"/>
              <a:t>Chapter 3</a:t>
            </a:r>
          </a:p>
          <a:p>
            <a:pPr algn="ctr"/>
            <a:r>
              <a:rPr lang="en-US" sz="3600" dirty="0"/>
              <a:t>Ecosystems: What Are They and How Do They Work?</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xmlns="" id="{FB9426DC-1A9F-4EC2-8F37-FF5E88F7B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57016" cy="4489438"/>
          </a:xfrm>
          <a:prstGeom prst="rect">
            <a:avLst/>
          </a:prstGeom>
        </p:spPr>
      </p:pic>
    </p:spTree>
    <p:extLst>
      <p:ext uri="{BB962C8B-B14F-4D97-AF65-F5344CB8AC3E}">
        <p14:creationId xmlns:p14="http://schemas.microsoft.com/office/powerpoint/2010/main" val="11022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p:txBody>
          <a:bodyPr>
            <a:normAutofit fontScale="90000"/>
          </a:bodyPr>
          <a:lstStyle/>
          <a:p>
            <a:r>
              <a:rPr lang="en-US" dirty="0"/>
              <a:t>3.2 What Are the Major Components of an Ecosystem? (1 of 3)</a:t>
            </a:r>
          </a:p>
        </p:txBody>
      </p:sp>
      <p:sp>
        <p:nvSpPr>
          <p:cNvPr id="13315" name="Content Placeholder 3"/>
          <p:cNvSpPr>
            <a:spLocks noGrp="1" noChangeArrowheads="1"/>
          </p:cNvSpPr>
          <p:nvPr>
            <p:ph idx="1"/>
          </p:nvPr>
        </p:nvSpPr>
        <p:spPr/>
        <p:txBody>
          <a:bodyPr/>
          <a:lstStyle/>
          <a:p>
            <a:r>
              <a:rPr lang="en-US" dirty="0"/>
              <a:t>Ecologists study five levels of matter</a:t>
            </a:r>
          </a:p>
          <a:p>
            <a:pPr lvl="1"/>
            <a:r>
              <a:rPr lang="en-US" dirty="0"/>
              <a:t>Biosphere, ecosystems, communities, populations, and organisms</a:t>
            </a:r>
          </a:p>
          <a:p>
            <a:r>
              <a:rPr lang="en-US" dirty="0"/>
              <a:t>Feeding level (trophic level)</a:t>
            </a:r>
          </a:p>
          <a:p>
            <a:pPr lvl="1"/>
            <a:r>
              <a:rPr lang="en-US" dirty="0"/>
              <a:t>Organisms classified as producers or consumers based on source of nutrients</a:t>
            </a:r>
          </a:p>
          <a:p>
            <a:r>
              <a:rPr lang="en-US" dirty="0"/>
              <a:t>Producers (autotrophs) make needed nutrients from their environment</a:t>
            </a:r>
          </a:p>
        </p:txBody>
      </p:sp>
    </p:spTree>
    <p:extLst>
      <p:ext uri="{BB962C8B-B14F-4D97-AF65-F5344CB8AC3E}">
        <p14:creationId xmlns:p14="http://schemas.microsoft.com/office/powerpoint/2010/main" val="236349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3.2 What Are the Major Components of an Ecosystem? (2 of 3)</a:t>
            </a:r>
          </a:p>
        </p:txBody>
      </p:sp>
      <p:pic>
        <p:nvPicPr>
          <p:cNvPr id="2" name="Picture 1" descr="- An illustration shows the eight main forms of organization of matter in the nature.&#10;These eight forms are as follows:&#10;• Atom - Smallest unit of chemical element that exhibits its chemical properties.&#10;• Molecule –Chemical combination of two or more atoms of the same or different elements.&#10;• Cell – The fundamental structural and functional unit of life.&#10;• Organism – An individual living being.&#10;• Population – A group of individuals of the same species living in a particular place.&#10;• Community – Populations of different species living in a particular place, and potentially interacting with each other.&#10;• Ecosystem – A community of different species interacting with one another and with their nonliving environment of matter and energy.&#10;• Biosphere – Parts of the earth’s air, water, and soil where life is f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417" y="1471721"/>
            <a:ext cx="3235167" cy="4624279"/>
          </a:xfrm>
          <a:prstGeom prst="rect">
            <a:avLst/>
          </a:prstGeom>
        </p:spPr>
      </p:pic>
    </p:spTree>
    <p:extLst>
      <p:ext uri="{BB962C8B-B14F-4D97-AF65-F5344CB8AC3E}">
        <p14:creationId xmlns:p14="http://schemas.microsoft.com/office/powerpoint/2010/main" val="20851915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3.2 What Are the Major Components of an Ecosystem? (3 of 3)</a:t>
            </a:r>
          </a:p>
        </p:txBody>
      </p:sp>
      <p:pic>
        <p:nvPicPr>
          <p:cNvPr id="3" name="Picture 2" descr="An illustration in the form of a drawing shows the various producers, consumers, decomposers and processes in the natural environment that form the food cyc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182" y="1447800"/>
            <a:ext cx="4617637" cy="4800600"/>
          </a:xfrm>
          <a:prstGeom prst="rect">
            <a:avLst/>
          </a:prstGeom>
        </p:spPr>
      </p:pic>
    </p:spTree>
    <p:extLst>
      <p:ext uri="{BB962C8B-B14F-4D97-AF65-F5344CB8AC3E}">
        <p14:creationId xmlns:p14="http://schemas.microsoft.com/office/powerpoint/2010/main" val="32569347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Ecosystems Have Several Important Components (1 of 7)</a:t>
            </a:r>
          </a:p>
        </p:txBody>
      </p:sp>
      <p:sp>
        <p:nvSpPr>
          <p:cNvPr id="18435" name="Content Placeholder 3"/>
          <p:cNvSpPr>
            <a:spLocks noGrp="1" noChangeArrowheads="1"/>
          </p:cNvSpPr>
          <p:nvPr>
            <p:ph idx="1"/>
          </p:nvPr>
        </p:nvSpPr>
        <p:spPr/>
        <p:txBody>
          <a:bodyPr/>
          <a:lstStyle/>
          <a:p>
            <a:r>
              <a:rPr lang="en-US" dirty="0"/>
              <a:t>During photosynthesis, plants generate energy and emit oxygen</a:t>
            </a:r>
          </a:p>
          <a:p>
            <a:pPr lvl="1"/>
            <a:r>
              <a:rPr lang="en-US" dirty="0"/>
              <a:t>CO</a:t>
            </a:r>
            <a:r>
              <a:rPr lang="en-US" baseline="-25000" dirty="0"/>
              <a:t>2</a:t>
            </a:r>
            <a:r>
              <a:rPr lang="en-US" dirty="0"/>
              <a:t> + H</a:t>
            </a:r>
            <a:r>
              <a:rPr lang="en-US" baseline="-25000" dirty="0"/>
              <a:t>2</a:t>
            </a:r>
            <a:r>
              <a:rPr lang="en-US" dirty="0"/>
              <a:t>O + sunlight → glucose + oxygen</a:t>
            </a:r>
          </a:p>
          <a:p>
            <a:r>
              <a:rPr lang="en-US" dirty="0"/>
              <a:t>Consumers (heterotrophs) cannot produce the nutrients they need</a:t>
            </a:r>
          </a:p>
          <a:p>
            <a:pPr lvl="1"/>
            <a:r>
              <a:rPr lang="en-US" dirty="0"/>
              <a:t>Primary consumers (herbivores) eat plants</a:t>
            </a:r>
          </a:p>
          <a:p>
            <a:pPr lvl="1"/>
            <a:r>
              <a:rPr lang="en-US" dirty="0"/>
              <a:t>Carnivores feed on flesh of other animals</a:t>
            </a:r>
          </a:p>
          <a:p>
            <a:pPr lvl="2"/>
            <a:r>
              <a:rPr lang="en-US" dirty="0"/>
              <a:t>Secondary and tertiary (or higher) consumers</a:t>
            </a:r>
          </a:p>
          <a:p>
            <a:pPr lvl="1"/>
            <a:r>
              <a:rPr lang="en-US" dirty="0"/>
              <a:t>Omnivores eat both plants and animals</a:t>
            </a:r>
          </a:p>
        </p:txBody>
      </p:sp>
    </p:spTree>
    <p:extLst>
      <p:ext uri="{BB962C8B-B14F-4D97-AF65-F5344CB8AC3E}">
        <p14:creationId xmlns:p14="http://schemas.microsoft.com/office/powerpoint/2010/main" val="93438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Ecosystems Have Several Important Components (2 of 7)</a:t>
            </a:r>
          </a:p>
        </p:txBody>
      </p:sp>
      <p:pic>
        <p:nvPicPr>
          <p:cNvPr id="3" name="Picture 2" descr="A photo shows a lion feeding on a hunted zeb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603" y="1732212"/>
            <a:ext cx="6894794" cy="3982788"/>
          </a:xfrm>
          <a:prstGeom prst="rect">
            <a:avLst/>
          </a:prstGeom>
        </p:spPr>
      </p:pic>
    </p:spTree>
    <p:extLst>
      <p:ext uri="{BB962C8B-B14F-4D97-AF65-F5344CB8AC3E}">
        <p14:creationId xmlns:p14="http://schemas.microsoft.com/office/powerpoint/2010/main" val="183164456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p:txBody>
          <a:bodyPr>
            <a:normAutofit fontScale="90000"/>
          </a:bodyPr>
          <a:lstStyle/>
          <a:p>
            <a:r>
              <a:rPr lang="en-US" dirty="0"/>
              <a:t>Ecosystems Have Several Important Components (3 of 7)</a:t>
            </a:r>
          </a:p>
        </p:txBody>
      </p:sp>
      <p:sp>
        <p:nvSpPr>
          <p:cNvPr id="21507" name="Content Placeholder 3"/>
          <p:cNvSpPr>
            <a:spLocks noGrp="1" noChangeArrowheads="1"/>
          </p:cNvSpPr>
          <p:nvPr>
            <p:ph idx="1"/>
          </p:nvPr>
        </p:nvSpPr>
        <p:spPr/>
        <p:txBody>
          <a:bodyPr/>
          <a:lstStyle/>
          <a:p>
            <a:r>
              <a:rPr lang="en-US" dirty="0"/>
              <a:t>Decomposers</a:t>
            </a:r>
          </a:p>
          <a:p>
            <a:pPr lvl="1"/>
            <a:r>
              <a:rPr lang="en-US" dirty="0"/>
              <a:t>Consumers that release nutrients from wastes or remains of plants or animals</a:t>
            </a:r>
          </a:p>
          <a:p>
            <a:pPr lvl="1"/>
            <a:r>
              <a:rPr lang="en-US" dirty="0"/>
              <a:t>Nutrients return to soil, water, and air for reuse</a:t>
            </a:r>
          </a:p>
          <a:p>
            <a:pPr lvl="1"/>
            <a:r>
              <a:rPr lang="en-US" dirty="0"/>
              <a:t>Bacteria, fungi</a:t>
            </a:r>
          </a:p>
          <a:p>
            <a:pPr lvl="1"/>
            <a:r>
              <a:rPr lang="en-US" dirty="0"/>
              <a:t>Detritivores</a:t>
            </a:r>
          </a:p>
        </p:txBody>
      </p:sp>
    </p:spTree>
    <p:extLst>
      <p:ext uri="{BB962C8B-B14F-4D97-AF65-F5344CB8AC3E}">
        <p14:creationId xmlns:p14="http://schemas.microsoft.com/office/powerpoint/2010/main" val="184644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Ecosystems Have Several Important Components (4 of 7)</a:t>
            </a:r>
          </a:p>
        </p:txBody>
      </p:sp>
      <p:pic>
        <p:nvPicPr>
          <p:cNvPr id="3" name="Picture 2" descr="A photo shows a group of big birds, feeding on a hunted down anim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909" y="1780014"/>
            <a:ext cx="5126182" cy="3892749"/>
          </a:xfrm>
          <a:prstGeom prst="rect">
            <a:avLst/>
          </a:prstGeom>
        </p:spPr>
      </p:pic>
    </p:spTree>
    <p:extLst>
      <p:ext uri="{BB962C8B-B14F-4D97-AF65-F5344CB8AC3E}">
        <p14:creationId xmlns:p14="http://schemas.microsoft.com/office/powerpoint/2010/main" val="255394788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Ecosystems Have Several Important Components (5 of 7)</a:t>
            </a:r>
          </a:p>
        </p:txBody>
      </p:sp>
      <p:pic>
        <p:nvPicPr>
          <p:cNvPr id="2" name="Picture 1" descr="An illustration shows many different species of small insects and termites feeding on a wood log and decomposing it into powder that goes into the soil as plant nutrients.&#10;The insects like Long-horned beetle holes, Bark beetle engraving, Carpenter ant galleries, Termite and carpenter ant work, dry rot fungus all act upon the log and thus decomposes the wood into powder which goes back into the soil. With the progression of time, this phenomenon produces mushroom and other small pla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543" y="1717144"/>
            <a:ext cx="6298914" cy="4242911"/>
          </a:xfrm>
          <a:prstGeom prst="rect">
            <a:avLst/>
          </a:prstGeom>
        </p:spPr>
      </p:pic>
    </p:spTree>
    <p:extLst>
      <p:ext uri="{BB962C8B-B14F-4D97-AF65-F5344CB8AC3E}">
        <p14:creationId xmlns:p14="http://schemas.microsoft.com/office/powerpoint/2010/main" val="15787015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noChangeArrowheads="1"/>
          </p:cNvSpPr>
          <p:nvPr>
            <p:ph type="title"/>
          </p:nvPr>
        </p:nvSpPr>
        <p:spPr/>
        <p:txBody>
          <a:bodyPr>
            <a:normAutofit fontScale="90000"/>
          </a:bodyPr>
          <a:lstStyle/>
          <a:p>
            <a:r>
              <a:rPr lang="en-US" dirty="0"/>
              <a:t>Ecosystems Have Several Important Components (6 of 7)</a:t>
            </a:r>
          </a:p>
        </p:txBody>
      </p:sp>
      <p:sp>
        <p:nvSpPr>
          <p:cNvPr id="25603" name="Content Placeholder 3"/>
          <p:cNvSpPr>
            <a:spLocks noGrp="1" noChangeArrowheads="1"/>
          </p:cNvSpPr>
          <p:nvPr>
            <p:ph idx="1"/>
          </p:nvPr>
        </p:nvSpPr>
        <p:spPr/>
        <p:txBody>
          <a:bodyPr/>
          <a:lstStyle/>
          <a:p>
            <a:r>
              <a:rPr lang="en-US" dirty="0"/>
              <a:t>Producers, consumers, and decomposers use chemical energy stored in glucose</a:t>
            </a:r>
          </a:p>
          <a:p>
            <a:pPr lvl="1"/>
            <a:r>
              <a:rPr lang="en-US" dirty="0"/>
              <a:t>In most cells, energy is released by aerobic respiration</a:t>
            </a:r>
          </a:p>
          <a:p>
            <a:pPr lvl="2"/>
            <a:r>
              <a:rPr lang="en-US" dirty="0"/>
              <a:t>Using oxygen to turn glucose back to carbon dioxide and water</a:t>
            </a:r>
          </a:p>
        </p:txBody>
      </p:sp>
    </p:spTree>
    <p:extLst>
      <p:ext uri="{BB962C8B-B14F-4D97-AF65-F5344CB8AC3E}">
        <p14:creationId xmlns:p14="http://schemas.microsoft.com/office/powerpoint/2010/main" val="1369191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Ecosystems Have Several Important Components (7 of 7)</a:t>
            </a:r>
          </a:p>
        </p:txBody>
      </p:sp>
      <p:pic>
        <p:nvPicPr>
          <p:cNvPr id="2" name="Picture 1" descr="An illustration in the form of a drawing shows how vital nutrients and other life bearing minerals are rotated through the food cycle on the earth’s surface and the different role-players in this cycle.&#10;When the Sun’s heat energy reaches the earth, the various chemical nutrients (CO2, O2, nitrogen and minerals) get moved and are absorbed by the so-called Producers (plants). The consumers (plant eaters, meat eaters) then extract important nutrients out of them and their by-products become the feed of Decomposers (bacteria, fungi). Finally, the nutrients and minerals are restored back in the original sources through the Decompos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184" y="1870364"/>
            <a:ext cx="4553632" cy="3879273"/>
          </a:xfrm>
          <a:prstGeom prst="rect">
            <a:avLst/>
          </a:prstGeom>
        </p:spPr>
      </p:pic>
    </p:spTree>
    <p:extLst>
      <p:ext uri="{BB962C8B-B14F-4D97-AF65-F5344CB8AC3E}">
        <p14:creationId xmlns:p14="http://schemas.microsoft.com/office/powerpoint/2010/main" val="3298061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Core Case Study: Tropical Rain Forests Are Disappearing</a:t>
            </a:r>
          </a:p>
        </p:txBody>
      </p:sp>
      <p:sp>
        <p:nvSpPr>
          <p:cNvPr id="4099" name="Content Placeholder 3"/>
          <p:cNvSpPr>
            <a:spLocks noGrp="1" noChangeArrowheads="1"/>
          </p:cNvSpPr>
          <p:nvPr>
            <p:ph idx="1"/>
          </p:nvPr>
        </p:nvSpPr>
        <p:spPr>
          <a:xfrm>
            <a:off x="228600" y="1295401"/>
            <a:ext cx="8763000" cy="3733800"/>
          </a:xfrm>
        </p:spPr>
        <p:txBody>
          <a:bodyPr/>
          <a:lstStyle/>
          <a:p>
            <a:r>
              <a:rPr lang="en-US" dirty="0"/>
              <a:t>Tropical rain forests near the earth’s equator</a:t>
            </a:r>
          </a:p>
          <a:p>
            <a:pPr lvl="1"/>
            <a:r>
              <a:rPr lang="en-US" dirty="0"/>
              <a:t>Cover only about 2% of the earth’s land</a:t>
            </a:r>
          </a:p>
          <a:p>
            <a:pPr lvl="1"/>
            <a:r>
              <a:rPr lang="en-US" dirty="0"/>
              <a:t>Contain up to one-half of the world’s known terrestrial plant and animal species</a:t>
            </a:r>
          </a:p>
          <a:p>
            <a:r>
              <a:rPr lang="en-US" dirty="0"/>
              <a:t>Major harmful effects of disruption</a:t>
            </a:r>
          </a:p>
          <a:p>
            <a:pPr lvl="1"/>
            <a:r>
              <a:rPr lang="en-US" dirty="0"/>
              <a:t>Reduces biodiversity</a:t>
            </a:r>
          </a:p>
          <a:p>
            <a:pPr lvl="1"/>
            <a:r>
              <a:rPr lang="en-US" dirty="0"/>
              <a:t>Accelerates climate change</a:t>
            </a:r>
          </a:p>
          <a:p>
            <a:pPr lvl="1"/>
            <a:r>
              <a:rPr lang="en-US" dirty="0"/>
              <a:t>Changes regional weather patterns</a:t>
            </a:r>
          </a:p>
        </p:txBody>
      </p:sp>
    </p:spTree>
    <p:extLst>
      <p:ext uri="{BB962C8B-B14F-4D97-AF65-F5344CB8AC3E}">
        <p14:creationId xmlns:p14="http://schemas.microsoft.com/office/powerpoint/2010/main" val="142586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Soil Is the Foundation of Life on Land </a:t>
            </a:r>
          </a:p>
        </p:txBody>
      </p:sp>
      <p:sp>
        <p:nvSpPr>
          <p:cNvPr id="2" name="Content Placeholder 1"/>
          <p:cNvSpPr>
            <a:spLocks noGrp="1"/>
          </p:cNvSpPr>
          <p:nvPr>
            <p:ph idx="1"/>
          </p:nvPr>
        </p:nvSpPr>
        <p:spPr/>
        <p:txBody>
          <a:bodyPr/>
          <a:lstStyle/>
          <a:p>
            <a:r>
              <a:rPr lang="en-US" dirty="0"/>
              <a:t>Soil</a:t>
            </a:r>
          </a:p>
          <a:p>
            <a:pPr lvl="1"/>
            <a:r>
              <a:rPr lang="en-US" dirty="0"/>
              <a:t>Complex mixture of rock, particles, mineral nutrients, organic matter, water, air, and living organisms</a:t>
            </a:r>
          </a:p>
          <a:p>
            <a:r>
              <a:rPr lang="en-US" dirty="0"/>
              <a:t>Soil is a renewable resource, but renewed very slowly</a:t>
            </a:r>
          </a:p>
          <a:p>
            <a:pPr marL="0" indent="0">
              <a:buNone/>
            </a:pPr>
            <a:endParaRPr lang="en-US" dirty="0"/>
          </a:p>
        </p:txBody>
      </p:sp>
    </p:spTree>
    <p:extLst>
      <p:ext uri="{BB962C8B-B14F-4D97-AF65-F5344CB8AC3E}">
        <p14:creationId xmlns:p14="http://schemas.microsoft.com/office/powerpoint/2010/main" val="166562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noChangeArrowheads="1"/>
          </p:cNvSpPr>
          <p:nvPr>
            <p:ph type="title"/>
          </p:nvPr>
        </p:nvSpPr>
        <p:spPr/>
        <p:txBody>
          <a:bodyPr>
            <a:normAutofit fontScale="90000"/>
          </a:bodyPr>
          <a:lstStyle/>
          <a:p>
            <a:r>
              <a:rPr lang="en-US" dirty="0"/>
              <a:t>3.3 What Happens to Energy in an Ecosystem? (1 of 6)</a:t>
            </a:r>
          </a:p>
        </p:txBody>
      </p:sp>
      <p:sp>
        <p:nvSpPr>
          <p:cNvPr id="29699" name="Content Placeholder 3"/>
          <p:cNvSpPr>
            <a:spLocks noGrp="1" noChangeArrowheads="1"/>
          </p:cNvSpPr>
          <p:nvPr>
            <p:ph idx="1"/>
          </p:nvPr>
        </p:nvSpPr>
        <p:spPr/>
        <p:txBody>
          <a:bodyPr/>
          <a:lstStyle/>
          <a:p>
            <a:r>
              <a:rPr lang="en-US" dirty="0"/>
              <a:t>Energy flows through ecosystems in food chains and webs</a:t>
            </a:r>
          </a:p>
          <a:p>
            <a:r>
              <a:rPr lang="en-US" dirty="0"/>
              <a:t>Food chain</a:t>
            </a:r>
          </a:p>
          <a:p>
            <a:pPr lvl="1"/>
            <a:r>
              <a:rPr lang="en-US" dirty="0"/>
              <a:t>Movement of energy and nutrients from one trophic level to the next</a:t>
            </a:r>
          </a:p>
          <a:p>
            <a:r>
              <a:rPr lang="en-US" dirty="0"/>
              <a:t>Food web</a:t>
            </a:r>
          </a:p>
          <a:p>
            <a:pPr lvl="1"/>
            <a:r>
              <a:rPr lang="en-US" dirty="0"/>
              <a:t>Network of interconnected food chains</a:t>
            </a:r>
          </a:p>
        </p:txBody>
      </p:sp>
    </p:spTree>
    <p:extLst>
      <p:ext uri="{BB962C8B-B14F-4D97-AF65-F5344CB8AC3E}">
        <p14:creationId xmlns:p14="http://schemas.microsoft.com/office/powerpoint/2010/main" val="302589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Happens to Energy in an Ecosystem? (2 of 6)</a:t>
            </a:r>
          </a:p>
        </p:txBody>
      </p:sp>
      <p:pic>
        <p:nvPicPr>
          <p:cNvPr id="4" name="Picture 3" descr="An illustration shows a food chain with four trophic levels. It starts with image of a sun on the left which points with an arrow to the plants. The plants are represented below First trophic level and labeled as Producers. Then the arrow denotes an image of a worm which is represented under Second trophic level. It is the primary consumers (herbivores). The next arrow denotes a carnivorous bird that is represented under Third trophic level which are secondary consumers. Then it denotes the top carnivorous bird that comes under fourth trophic level which are tertiary consumers. Then all the four trophic level examples points an arrow to the decomposers and detritus feeders. In this illustration every arrow denotes heat before pointing to the next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03" y="2251364"/>
            <a:ext cx="7672995" cy="3463636"/>
          </a:xfrm>
          <a:prstGeom prst="rect">
            <a:avLst/>
          </a:prstGeom>
        </p:spPr>
      </p:pic>
    </p:spTree>
    <p:extLst>
      <p:ext uri="{BB962C8B-B14F-4D97-AF65-F5344CB8AC3E}">
        <p14:creationId xmlns:p14="http://schemas.microsoft.com/office/powerpoint/2010/main" val="23320027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noChangeArrowheads="1"/>
          </p:cNvSpPr>
          <p:nvPr>
            <p:ph type="title"/>
          </p:nvPr>
        </p:nvSpPr>
        <p:spPr/>
        <p:txBody>
          <a:bodyPr>
            <a:normAutofit fontScale="90000"/>
          </a:bodyPr>
          <a:lstStyle/>
          <a:p>
            <a:r>
              <a:rPr lang="en-US" dirty="0"/>
              <a:t> What Happens to Energy in an Ecosystem? </a:t>
            </a:r>
            <a:br>
              <a:rPr lang="en-US" dirty="0"/>
            </a:br>
            <a:r>
              <a:rPr lang="en-US" dirty="0"/>
              <a:t>(3 of 6)</a:t>
            </a:r>
          </a:p>
        </p:txBody>
      </p:sp>
      <p:sp>
        <p:nvSpPr>
          <p:cNvPr id="33795" name="Content Placeholder 3"/>
          <p:cNvSpPr>
            <a:spLocks noGrp="1" noChangeArrowheads="1"/>
          </p:cNvSpPr>
          <p:nvPr>
            <p:ph idx="1"/>
          </p:nvPr>
        </p:nvSpPr>
        <p:spPr/>
        <p:txBody>
          <a:bodyPr/>
          <a:lstStyle/>
          <a:p>
            <a:r>
              <a:rPr lang="en-US" dirty="0"/>
              <a:t>Every use and transfer of energy involves energy loss as heat</a:t>
            </a:r>
          </a:p>
          <a:p>
            <a:r>
              <a:rPr lang="en-US" dirty="0"/>
              <a:t>Pyramid of energy flow</a:t>
            </a:r>
          </a:p>
          <a:p>
            <a:pPr lvl="1"/>
            <a:r>
              <a:rPr lang="en-US" dirty="0"/>
              <a:t>90% of usable energy lost with each transfer</a:t>
            </a:r>
          </a:p>
          <a:p>
            <a:pPr lvl="1"/>
            <a:r>
              <a:rPr lang="en-US" dirty="0"/>
              <a:t>Less chemical energy for higher trophic levels</a:t>
            </a:r>
          </a:p>
          <a:p>
            <a:r>
              <a:rPr lang="en-US" dirty="0"/>
              <a:t>Biomass</a:t>
            </a:r>
          </a:p>
          <a:p>
            <a:pPr lvl="1"/>
            <a:r>
              <a:rPr lang="en-US" dirty="0"/>
              <a:t>Total mass of organisms in a given trophic level </a:t>
            </a:r>
          </a:p>
          <a:p>
            <a:pPr marL="457200" lvl="1" indent="0">
              <a:buNone/>
            </a:pPr>
            <a:endParaRPr lang="en-US" dirty="0"/>
          </a:p>
        </p:txBody>
      </p:sp>
    </p:spTree>
    <p:extLst>
      <p:ext uri="{BB962C8B-B14F-4D97-AF65-F5344CB8AC3E}">
        <p14:creationId xmlns:p14="http://schemas.microsoft.com/office/powerpoint/2010/main" val="398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Happens to Energy in an Ecosystem? (4 of 6)</a:t>
            </a:r>
          </a:p>
        </p:txBody>
      </p:sp>
      <p:pic>
        <p:nvPicPr>
          <p:cNvPr id="2" name="Picture 1" descr="An illustration shows a pyramid of energy flow diagram. It is represented with four trophic levels, starting from the base it is producers (phytoplankton), primary consumers (zooplankton), secondary consumers (perch) and tertiary consumers (human). The usable energy available at each trophic level are expressed in kilo calories. The usable energy is given as 10, 000 for producers at the base, then it is  1000 for primary consumers, 100 for secondary consumers and 10 for tertiary consumers. All the levels points arrows to the common decomposers box. These arrows points to heat at each step in the side. Finally, decomposers is pointed to h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59" y="1948543"/>
            <a:ext cx="7031182" cy="4096005"/>
          </a:xfrm>
          <a:prstGeom prst="rect">
            <a:avLst/>
          </a:prstGeom>
        </p:spPr>
      </p:pic>
    </p:spTree>
    <p:extLst>
      <p:ext uri="{BB962C8B-B14F-4D97-AF65-F5344CB8AC3E}">
        <p14:creationId xmlns:p14="http://schemas.microsoft.com/office/powerpoint/2010/main" val="326479935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Happens to Energy in an Ecosystem? (5 of 6)</a:t>
            </a:r>
          </a:p>
        </p:txBody>
      </p:sp>
      <p:pic>
        <p:nvPicPr>
          <p:cNvPr id="2" name="Picture 1" descr="An illustration shows an aquatic food web. A circle labeled as phytoplankton points to herbivorous zooplankton on the right and points to Krill on the left. Then an arrow goes from the herbivorous zooplankton to krill. The herbivorous zoo plankton and krill points to the carnivorous zooplankton in common. The entire web structure is finally pointed to humans on top. Starting from the krill on left, the arrow goes to Adelie penguin where photo of two penguins standing is shown. Krill is also denoted to a bird's photo labeled as Petrel near the Adelie penguin. To this adelie penguin arrow is pointed from carnivorous and herbivorous zooplankton. Then the second arrow from krill on left, points to Crabeater seal. The third arrow to the blue whale and finally it is pointing to humans from the left side. Starting from the carnivorous zooplankton, it is pointed to fish at the center to which arrows is denoted from krill and herbivorous zooplankton also. Then fish points to emperor penguin and then it is pointed to leopard seal. The leopard seal is pointed to killer whale and then it is pointed to humans on the top. From the base, herbivorous zooplankton is pointed to squid to which the carnivorous zooplankton and krill is also pointed. The squid is pointed to emperor penguin on its left located in the middle. Squid points to four more which leads to leopard seal, then killer whale, then it is pointed to elephant seal and finally to sperm whale. Then, it is the elephant seal which is pointed to leopard seal ad killer whale. Sperm whale is denoting to humans on 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711" y="1905000"/>
            <a:ext cx="3290578" cy="4034076"/>
          </a:xfrm>
          <a:prstGeom prst="rect">
            <a:avLst/>
          </a:prstGeom>
        </p:spPr>
      </p:pic>
    </p:spTree>
    <p:extLst>
      <p:ext uri="{BB962C8B-B14F-4D97-AF65-F5344CB8AC3E}">
        <p14:creationId xmlns:p14="http://schemas.microsoft.com/office/powerpoint/2010/main" val="374027758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Happens to Energy in an Ecosystem? (6 of 6)</a:t>
            </a:r>
          </a:p>
        </p:txBody>
      </p:sp>
      <p:pic>
        <p:nvPicPr>
          <p:cNvPr id="3" name="Picture 2" descr="An illustration shows a terrestrial food web in a temperate desert ecosystem. A photo of saguaro cactus is shown. It leads with an arrow mark to a wood rat in the middle. The wood rat is then pointed to collared lizard, which is finally pointed to red-tailed hawk on the top. The wood rat is pointed directly to the red-tailed hawk.  At the base, a prickly-pear cactus is represented. It points tot eh wood rat in the middle. Then to an Antelope squirrel on the left. The antelope squirrel is pointed to red-tailed hawk. The prickly-pear cactus points to Pallid-winged grasshopper and then to a grasshopper mouse o the right side again. The pallid-winged grasshopper leads to collared lizard on the left and grasshopper mouse on the right. Saguaro cactus on the start points to Gila woodpecker towards the top for which the pallid-winged grasshopper is pointed 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415" y="1716283"/>
            <a:ext cx="4221170" cy="4243731"/>
          </a:xfrm>
          <a:prstGeom prst="rect">
            <a:avLst/>
          </a:prstGeom>
        </p:spPr>
      </p:pic>
    </p:spTree>
    <p:extLst>
      <p:ext uri="{BB962C8B-B14F-4D97-AF65-F5344CB8AC3E}">
        <p14:creationId xmlns:p14="http://schemas.microsoft.com/office/powerpoint/2010/main" val="259559289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normAutofit fontScale="90000"/>
          </a:bodyPr>
          <a:lstStyle/>
          <a:p>
            <a:r>
              <a:rPr lang="en-US" dirty="0"/>
              <a:t>Some Ecosystems Produce Plant Matter Faster than Others Do (1 of 3)</a:t>
            </a:r>
          </a:p>
        </p:txBody>
      </p:sp>
      <p:sp>
        <p:nvSpPr>
          <p:cNvPr id="35843" name="Content Placeholder 3"/>
          <p:cNvSpPr>
            <a:spLocks noGrp="1" noChangeArrowheads="1"/>
          </p:cNvSpPr>
          <p:nvPr>
            <p:ph idx="1"/>
          </p:nvPr>
        </p:nvSpPr>
        <p:spPr/>
        <p:txBody>
          <a:bodyPr/>
          <a:lstStyle/>
          <a:p>
            <a:r>
              <a:rPr lang="en-US" dirty="0"/>
              <a:t>Gross primary productivity (GPP)</a:t>
            </a:r>
          </a:p>
          <a:p>
            <a:pPr lvl="1"/>
            <a:r>
              <a:rPr lang="en-US" dirty="0"/>
              <a:t>Rate at which an ecosystem’s producers convert solar energy to stored chemical energy</a:t>
            </a:r>
          </a:p>
          <a:p>
            <a:pPr lvl="1"/>
            <a:r>
              <a:rPr lang="en-US" dirty="0"/>
              <a:t>Measured in units such as kcal/m</a:t>
            </a:r>
            <a:r>
              <a:rPr lang="en-US" baseline="30000" dirty="0"/>
              <a:t>2</a:t>
            </a:r>
            <a:r>
              <a:rPr lang="en-US" dirty="0"/>
              <a:t>/year</a:t>
            </a:r>
          </a:p>
        </p:txBody>
      </p:sp>
    </p:spTree>
    <p:extLst>
      <p:ext uri="{BB962C8B-B14F-4D97-AF65-F5344CB8AC3E}">
        <p14:creationId xmlns:p14="http://schemas.microsoft.com/office/powerpoint/2010/main" val="425600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Ecosystems Produce Plant Matter Faster than Others Do (2 of 3)</a:t>
            </a:r>
          </a:p>
        </p:txBody>
      </p:sp>
      <p:sp>
        <p:nvSpPr>
          <p:cNvPr id="3" name="Content Placeholder 2"/>
          <p:cNvSpPr>
            <a:spLocks noGrp="1"/>
          </p:cNvSpPr>
          <p:nvPr>
            <p:ph idx="1"/>
          </p:nvPr>
        </p:nvSpPr>
        <p:spPr/>
        <p:txBody>
          <a:bodyPr/>
          <a:lstStyle/>
          <a:p>
            <a:r>
              <a:rPr lang="en-US" dirty="0"/>
              <a:t>Net primary productivity (NPP)</a:t>
            </a:r>
          </a:p>
          <a:p>
            <a:pPr lvl="1"/>
            <a:r>
              <a:rPr lang="en-US" dirty="0"/>
              <a:t>Rate at which an ecosystem’s producers convert solar energy to chemical energy, minus the rate at which they use the stored energy for aerobic respiration</a:t>
            </a:r>
          </a:p>
          <a:p>
            <a:pPr lvl="1"/>
            <a:r>
              <a:rPr lang="en-US" dirty="0"/>
              <a:t>Terrestrial ecosystems and aquatic life zones differ in their NPP</a:t>
            </a:r>
          </a:p>
          <a:p>
            <a:pPr lvl="1"/>
            <a:r>
              <a:rPr lang="en-US" dirty="0"/>
              <a:t>The planet’s NPP ultimately limits the number of consumers (including humans) that can survive on the earth</a:t>
            </a:r>
          </a:p>
        </p:txBody>
      </p:sp>
    </p:spTree>
    <p:extLst>
      <p:ext uri="{BB962C8B-B14F-4D97-AF65-F5344CB8AC3E}">
        <p14:creationId xmlns:p14="http://schemas.microsoft.com/office/powerpoint/2010/main" val="279325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Ecosystems Produce Plant Matter Faster than Others Do (3 of 3)</a:t>
            </a:r>
          </a:p>
        </p:txBody>
      </p:sp>
      <p:pic>
        <p:nvPicPr>
          <p:cNvPr id="3" name="Picture 2" descr="A bar chart shows the annual average net with representation of aquatic and terrestrial ecosystem on y-axis and average net primary productivity in kcal/m2/yr. For aquatic ecosystem, it is open ocean, continental shelf, lakes and streams and estuaries. For terrestrial ecosystems, it is extreme desert, desert scrub, tundra (arctic and alpine), temperate grassland, woodland and shrubland, Agricultural land, savanna, northern coniferous forest (taiga), temperate forest, tropical rain forest and then swamps and marshes. The x-axis starts from 800 to 9600 with an interval of 800. The bars for aquatic and terrestrial ecosystem are represented with different shades. In aquatic ecosystem, open shows is marked till 900. Then continental shelf till 1500. The lakes and streams goes till 2300 and estuaries reach till 8900. Then in terrestrial ecosystem, extreme desert to a minute level. Desert scrub till 100 and it is tundra that reaches till nearly 500. Temperature grassland till 2300. Woodland and shrubland goes till 2600. Agricultural land reaches till 2700. Savanna goes till 3000. Northern coniferous forest on 3800. Temperate forest till 6200. Tropical rain forest goes till 8900 and finally swamps and marshes goes till 89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09" y="1843412"/>
            <a:ext cx="7412182" cy="4176388"/>
          </a:xfrm>
          <a:prstGeom prst="rect">
            <a:avLst/>
          </a:prstGeom>
        </p:spPr>
      </p:pic>
    </p:spTree>
    <p:extLst>
      <p:ext uri="{BB962C8B-B14F-4D97-AF65-F5344CB8AC3E}">
        <p14:creationId xmlns:p14="http://schemas.microsoft.com/office/powerpoint/2010/main" val="201265823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Capital Degradation</a:t>
            </a:r>
          </a:p>
        </p:txBody>
      </p:sp>
      <p:pic>
        <p:nvPicPr>
          <p:cNvPr id="4" name="Picture 3" descr="Two images taken from a very distant view show the comparison of the overall greenery at a particular place for a period of time.&#10;The first image taken on 17 Jun 1975, shows an abundance of greenery at the particular place. Conversely, the second image of the same place taken on 6 May 2003 shows far less greenery as compared to the previous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49" y="1363563"/>
            <a:ext cx="8460503" cy="4427637"/>
          </a:xfrm>
          <a:prstGeom prst="rect">
            <a:avLst/>
          </a:prstGeom>
        </p:spPr>
      </p:pic>
    </p:spTree>
    <p:extLst>
      <p:ext uri="{BB962C8B-B14F-4D97-AF65-F5344CB8AC3E}">
        <p14:creationId xmlns:p14="http://schemas.microsoft.com/office/powerpoint/2010/main" val="314965425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What Happens to Energy in a Food Chain? </a:t>
            </a:r>
          </a:p>
        </p:txBody>
      </p:sp>
      <p:sp>
        <p:nvSpPr>
          <p:cNvPr id="3" name="Content Placeholder 2"/>
          <p:cNvSpPr>
            <a:spLocks noGrp="1"/>
          </p:cNvSpPr>
          <p:nvPr>
            <p:ph idx="1"/>
          </p:nvPr>
        </p:nvSpPr>
        <p:spPr/>
        <p:txBody>
          <a:bodyPr/>
          <a:lstStyle/>
          <a:p>
            <a:r>
              <a:rPr lang="en-US" dirty="0"/>
              <a:t>Ecological Efficiency is the percentage of energy transferred from one trophic level to the next in an ecosystem.</a:t>
            </a:r>
          </a:p>
          <a:p>
            <a:pPr lvl="1"/>
            <a:r>
              <a:rPr lang="en-US" dirty="0"/>
              <a:t>10% rule</a:t>
            </a:r>
          </a:p>
          <a:p>
            <a:pPr lvl="1"/>
            <a:r>
              <a:rPr lang="en-US" dirty="0"/>
              <a:t>Most lost as waste heat</a:t>
            </a:r>
          </a:p>
          <a:p>
            <a:pPr lvl="1"/>
            <a:r>
              <a:rPr lang="en-US" dirty="0"/>
              <a:t>Some energy contained in detritus and metabolic waste provides energy for decomposers and </a:t>
            </a:r>
            <a:r>
              <a:rPr lang="en-US" dirty="0" err="1"/>
              <a:t>detritivores</a:t>
            </a:r>
            <a:endParaRPr lang="en-US" dirty="0"/>
          </a:p>
          <a:p>
            <a:pPr lvl="1"/>
            <a:endParaRPr lang="en-US" dirty="0"/>
          </a:p>
        </p:txBody>
      </p:sp>
    </p:spTree>
    <p:extLst>
      <p:ext uri="{BB962C8B-B14F-4D97-AF65-F5344CB8AC3E}">
        <p14:creationId xmlns:p14="http://schemas.microsoft.com/office/powerpoint/2010/main" val="404597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noChangeArrowheads="1"/>
          </p:cNvSpPr>
          <p:nvPr>
            <p:ph type="title"/>
          </p:nvPr>
        </p:nvSpPr>
        <p:spPr/>
        <p:txBody>
          <a:bodyPr>
            <a:normAutofit fontScale="90000"/>
          </a:bodyPr>
          <a:lstStyle/>
          <a:p>
            <a:r>
              <a:rPr lang="en-US" dirty="0"/>
              <a:t>3.4 What Happens to Matter in an Ecosystem?</a:t>
            </a:r>
          </a:p>
        </p:txBody>
      </p:sp>
      <p:sp>
        <p:nvSpPr>
          <p:cNvPr id="37891" name="Content Placeholder 3"/>
          <p:cNvSpPr>
            <a:spLocks noGrp="1" noChangeArrowheads="1"/>
          </p:cNvSpPr>
          <p:nvPr>
            <p:ph idx="1"/>
          </p:nvPr>
        </p:nvSpPr>
        <p:spPr/>
        <p:txBody>
          <a:bodyPr/>
          <a:lstStyle/>
          <a:p>
            <a:r>
              <a:rPr lang="en-US" dirty="0"/>
              <a:t>Nutrients cycle within and among ecosystems</a:t>
            </a:r>
          </a:p>
          <a:p>
            <a:pPr lvl="1"/>
            <a:r>
              <a:rPr lang="en-US" dirty="0"/>
              <a:t>Cycles driven by incoming solar energy and gravity</a:t>
            </a:r>
          </a:p>
          <a:p>
            <a:pPr lvl="1"/>
            <a:r>
              <a:rPr lang="en-US" dirty="0"/>
              <a:t>Can be altered by human activity</a:t>
            </a:r>
          </a:p>
          <a:p>
            <a:r>
              <a:rPr lang="en-US" dirty="0"/>
              <a:t>Cycles</a:t>
            </a:r>
          </a:p>
          <a:p>
            <a:pPr lvl="1"/>
            <a:r>
              <a:rPr lang="en-US" dirty="0"/>
              <a:t>Water, carbon, nitrogen, and phosphorus</a:t>
            </a:r>
          </a:p>
        </p:txBody>
      </p:sp>
    </p:spTree>
    <p:extLst>
      <p:ext uri="{BB962C8B-B14F-4D97-AF65-F5344CB8AC3E}">
        <p14:creationId xmlns:p14="http://schemas.microsoft.com/office/powerpoint/2010/main" val="35303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lstStyle/>
          <a:p>
            <a:r>
              <a:rPr lang="en-US" dirty="0"/>
              <a:t>Water Cycle Sustains all Life (1 of 3)</a:t>
            </a:r>
          </a:p>
        </p:txBody>
      </p:sp>
      <p:sp>
        <p:nvSpPr>
          <p:cNvPr id="39939" name="Content Placeholder 3"/>
          <p:cNvSpPr>
            <a:spLocks noGrp="1" noChangeArrowheads="1"/>
          </p:cNvSpPr>
          <p:nvPr>
            <p:ph idx="1"/>
          </p:nvPr>
        </p:nvSpPr>
        <p:spPr/>
        <p:txBody>
          <a:bodyPr/>
          <a:lstStyle/>
          <a:p>
            <a:r>
              <a:rPr lang="en-US"/>
              <a:t>Hydrologic cycle collects, purifies, and distributes earth’s fixed supply of water</a:t>
            </a:r>
          </a:p>
          <a:p>
            <a:r>
              <a:rPr lang="en-US"/>
              <a:t>Incoming solar energy causes evaporation</a:t>
            </a:r>
          </a:p>
          <a:p>
            <a:r>
              <a:rPr lang="en-US"/>
              <a:t>Gravity draws water back as precipitation</a:t>
            </a:r>
          </a:p>
          <a:p>
            <a:pPr lvl="1"/>
            <a:r>
              <a:rPr lang="en-US"/>
              <a:t>Surface runoff evaporates to complete the cycle</a:t>
            </a:r>
          </a:p>
          <a:p>
            <a:pPr lvl="1"/>
            <a:r>
              <a:rPr lang="en-US"/>
              <a:t>Some precipitation stored as groundwater</a:t>
            </a:r>
            <a:endParaRPr lang="en-US" dirty="0"/>
          </a:p>
        </p:txBody>
      </p:sp>
    </p:spTree>
    <p:extLst>
      <p:ext uri="{BB962C8B-B14F-4D97-AF65-F5344CB8AC3E}">
        <p14:creationId xmlns:p14="http://schemas.microsoft.com/office/powerpoint/2010/main" val="392361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Water Cycle Sustains all Life (2 of 3)</a:t>
            </a:r>
          </a:p>
        </p:txBody>
      </p:sp>
      <p:pic>
        <p:nvPicPr>
          <p:cNvPr id="2" name="Picture 1" descr="An Illustration shows the model of water cycle, with natural process, natural reservoir, human impacts, natural pathway, and pathway affected by human activities are labeled. The Runoff of waterfalls, Ocean and underwater flow are labeled as Natural pathway.&#10;&#10;Downward arrows of infiltration and percolation into a aquifer, Precipitation to the land, precipitation to Ocean, and Upward arrows of Transipiration from plants, Condensation, evaporation of surface water, evaporation from ocean are labeled as Natural process.&#10;&#10;Ground water in aquifers, Ocean, Lakes and reservoirs, ice and snow are labeled as Natural reservoir.&#10;&#10;Overpumping of acquifers, increased runoff on land covered with crops, building and pavement, increased runoff from cutting forests and filling wetlands, water pollution are labeled as Human impacts and these runoff are marked as directional arrows labeled as pathway affected by Human activiti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978" y="1599520"/>
            <a:ext cx="4644044" cy="4344080"/>
          </a:xfrm>
          <a:prstGeom prst="rect">
            <a:avLst/>
          </a:prstGeom>
        </p:spPr>
      </p:pic>
    </p:spTree>
    <p:extLst>
      <p:ext uri="{BB962C8B-B14F-4D97-AF65-F5344CB8AC3E}">
        <p14:creationId xmlns:p14="http://schemas.microsoft.com/office/powerpoint/2010/main" val="251886547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lstStyle/>
          <a:p>
            <a:r>
              <a:rPr lang="en-US" dirty="0"/>
              <a:t>Water Cycle Sustains all Life (3 of 3)</a:t>
            </a:r>
          </a:p>
        </p:txBody>
      </p:sp>
      <p:sp>
        <p:nvSpPr>
          <p:cNvPr id="39939" name="Content Placeholder 3"/>
          <p:cNvSpPr>
            <a:spLocks noGrp="1" noChangeArrowheads="1"/>
          </p:cNvSpPr>
          <p:nvPr>
            <p:ph idx="1"/>
          </p:nvPr>
        </p:nvSpPr>
        <p:spPr/>
        <p:txBody>
          <a:bodyPr/>
          <a:lstStyle/>
          <a:p>
            <a:r>
              <a:rPr lang="en-US" dirty="0"/>
              <a:t>Ways humans alter the water cycle</a:t>
            </a:r>
          </a:p>
          <a:p>
            <a:pPr lvl="1"/>
            <a:r>
              <a:rPr lang="en-US" dirty="0"/>
              <a:t>Withdrawing large amounts of freshwater at rates faster than nature can replace it</a:t>
            </a:r>
          </a:p>
          <a:p>
            <a:pPr lvl="1"/>
            <a:r>
              <a:rPr lang="en-US" dirty="0"/>
              <a:t>Clearing vegetation</a:t>
            </a:r>
          </a:p>
          <a:p>
            <a:pPr lvl="2"/>
            <a:r>
              <a:rPr lang="en-US" dirty="0"/>
              <a:t>Increases runoff</a:t>
            </a:r>
          </a:p>
          <a:p>
            <a:pPr lvl="1"/>
            <a:r>
              <a:rPr lang="en-US" dirty="0"/>
              <a:t>Draining and filling wetlands for farming and urban development</a:t>
            </a:r>
          </a:p>
          <a:p>
            <a:pPr lvl="2"/>
            <a:r>
              <a:rPr lang="en-US" dirty="0"/>
              <a:t>Wetlands provide flood control</a:t>
            </a:r>
          </a:p>
          <a:p>
            <a:pPr lvl="2"/>
            <a:r>
              <a:rPr lang="en-US" dirty="0"/>
              <a:t>Absorb and hold overflows of water</a:t>
            </a:r>
          </a:p>
        </p:txBody>
      </p:sp>
    </p:spTree>
    <p:extLst>
      <p:ext uri="{BB962C8B-B14F-4D97-AF65-F5344CB8AC3E}">
        <p14:creationId xmlns:p14="http://schemas.microsoft.com/office/powerpoint/2010/main" val="372757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noChangeArrowheads="1"/>
          </p:cNvSpPr>
          <p:nvPr>
            <p:ph type="title"/>
          </p:nvPr>
        </p:nvSpPr>
        <p:spPr/>
        <p:txBody>
          <a:bodyPr>
            <a:normAutofit fontScale="90000"/>
          </a:bodyPr>
          <a:lstStyle/>
          <a:p>
            <a:r>
              <a:rPr lang="en-US" dirty="0"/>
              <a:t>Carbon Cycles among Living and Nonliving Things (1 of 2)</a:t>
            </a:r>
          </a:p>
        </p:txBody>
      </p:sp>
      <p:sp>
        <p:nvSpPr>
          <p:cNvPr id="47107" name="Content Placeholder 3"/>
          <p:cNvSpPr>
            <a:spLocks noGrp="1" noChangeArrowheads="1"/>
          </p:cNvSpPr>
          <p:nvPr>
            <p:ph idx="1"/>
          </p:nvPr>
        </p:nvSpPr>
        <p:spPr/>
        <p:txBody>
          <a:bodyPr/>
          <a:lstStyle/>
          <a:p>
            <a:r>
              <a:rPr lang="en-US" dirty="0"/>
              <a:t>Carbon basic building block of carbohydrates, fats, proteins, DNA, and other organic compounds</a:t>
            </a:r>
          </a:p>
          <a:p>
            <a:r>
              <a:rPr lang="en-US" dirty="0"/>
              <a:t>Photosynthesis from producers removes CO</a:t>
            </a:r>
            <a:r>
              <a:rPr lang="en-US" baseline="-25000" dirty="0"/>
              <a:t>2</a:t>
            </a:r>
            <a:r>
              <a:rPr lang="en-US" dirty="0"/>
              <a:t> from the atmosphere</a:t>
            </a:r>
          </a:p>
          <a:p>
            <a:pPr lvl="1"/>
            <a:r>
              <a:rPr lang="en-US" dirty="0"/>
              <a:t>Aerobic respiration by producers, consumers, and decomposers adds CO</a:t>
            </a:r>
            <a:r>
              <a:rPr lang="en-US" baseline="-25000" dirty="0"/>
              <a:t>2</a:t>
            </a:r>
          </a:p>
          <a:p>
            <a:r>
              <a:rPr lang="en-US" dirty="0"/>
              <a:t>Some CO</a:t>
            </a:r>
            <a:r>
              <a:rPr lang="en-US" baseline="-25000" dirty="0"/>
              <a:t>2</a:t>
            </a:r>
            <a:r>
              <a:rPr lang="en-US" dirty="0"/>
              <a:t> dissolves in the ocean</a:t>
            </a:r>
          </a:p>
          <a:p>
            <a:pPr lvl="1"/>
            <a:r>
              <a:rPr lang="en-US" dirty="0"/>
              <a:t>Stored in marine sediments</a:t>
            </a:r>
          </a:p>
        </p:txBody>
      </p:sp>
    </p:spTree>
    <p:extLst>
      <p:ext uri="{BB962C8B-B14F-4D97-AF65-F5344CB8AC3E}">
        <p14:creationId xmlns:p14="http://schemas.microsoft.com/office/powerpoint/2010/main" val="3133272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Carbon Cycles among Living and Nonliving Things (2 of 2)</a:t>
            </a:r>
          </a:p>
        </p:txBody>
      </p:sp>
      <p:pic>
        <p:nvPicPr>
          <p:cNvPr id="2" name="Picture 1" descr="An illustration shows the model of carbon cycle, where process and reservoirs are labeled along with the pathways connected.&#10;&#10;The process and reservoirs connected through Natural pathway: &#10;Carbon dioxide in atmosphere leads to carbon in fossil fuels, by the diffusion (process) through the carbon dioxide dissolved in ocean, marine food webs producers, consumers, decomposers and carbon in limestone or dolomite sediments.&#10;Carbon dioxide in atmosphere leads to carbon in fossil fuels, by respiration and compaction (process) through carbon in animals as consumers. The process of respiration and photosynthesis leads to decomposition through carbon in plants as producers. Through the process of compaction, the reservoirs produced are plants and animals as producers and consumers.&#10;The pathway affected by humans: The process of transportation, deforestation, forest fires, and burning fossil fuels leads to carbon dioxide in atmosphe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035" y="1664417"/>
            <a:ext cx="5119931" cy="4355383"/>
          </a:xfrm>
          <a:prstGeom prst="rect">
            <a:avLst/>
          </a:prstGeom>
        </p:spPr>
      </p:pic>
    </p:spTree>
    <p:extLst>
      <p:ext uri="{BB962C8B-B14F-4D97-AF65-F5344CB8AC3E}">
        <p14:creationId xmlns:p14="http://schemas.microsoft.com/office/powerpoint/2010/main" val="53821355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Human Disruption of the Carbon Cycle</a:t>
            </a:r>
            <a:endParaRPr lang="en-US" dirty="0"/>
          </a:p>
        </p:txBody>
      </p:sp>
      <p:sp>
        <p:nvSpPr>
          <p:cNvPr id="2" name="Content Placeholder 1"/>
          <p:cNvSpPr>
            <a:spLocks noGrp="1"/>
          </p:cNvSpPr>
          <p:nvPr>
            <p:ph idx="1"/>
          </p:nvPr>
        </p:nvSpPr>
        <p:spPr/>
        <p:txBody>
          <a:bodyPr/>
          <a:lstStyle/>
          <a:p>
            <a:r>
              <a:rPr lang="en-US" dirty="0"/>
              <a:t>Humans have added large quantities of CO</a:t>
            </a:r>
            <a:r>
              <a:rPr lang="en-US" baseline="-25000" dirty="0"/>
              <a:t>2</a:t>
            </a:r>
            <a:r>
              <a:rPr lang="en-US" dirty="0"/>
              <a:t> to the atmosphere</a:t>
            </a:r>
          </a:p>
          <a:p>
            <a:pPr lvl="1"/>
            <a:r>
              <a:rPr lang="en-US" dirty="0"/>
              <a:t>Faster rate than natural processes can remove</a:t>
            </a:r>
          </a:p>
          <a:p>
            <a:pPr lvl="2"/>
            <a:r>
              <a:rPr lang="en-US" dirty="0"/>
              <a:t>Levels have been increasing sharply since about 1960</a:t>
            </a:r>
          </a:p>
          <a:p>
            <a:pPr lvl="2"/>
            <a:r>
              <a:rPr lang="en-US" dirty="0"/>
              <a:t>Result: warming atmosphere and changing climate</a:t>
            </a:r>
          </a:p>
          <a:p>
            <a:r>
              <a:rPr lang="en-US" dirty="0"/>
              <a:t>Clearing vegetation reduces ability to remove excess CO</a:t>
            </a:r>
            <a:r>
              <a:rPr lang="en-US" baseline="-25000" dirty="0"/>
              <a:t>2</a:t>
            </a:r>
            <a:r>
              <a:rPr lang="en-US" dirty="0"/>
              <a:t> from the atmosphere</a:t>
            </a:r>
          </a:p>
        </p:txBody>
      </p:sp>
    </p:spTree>
    <p:extLst>
      <p:ext uri="{BB962C8B-B14F-4D97-AF65-F5344CB8AC3E}">
        <p14:creationId xmlns:p14="http://schemas.microsoft.com/office/powerpoint/2010/main" val="1046094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noChangeArrowheads="1"/>
          </p:cNvSpPr>
          <p:nvPr>
            <p:ph type="title"/>
          </p:nvPr>
        </p:nvSpPr>
        <p:spPr/>
        <p:txBody>
          <a:bodyPr/>
          <a:lstStyle/>
          <a:p>
            <a:r>
              <a:rPr lang="en-US" dirty="0"/>
              <a:t>Nitrogen Cycle: Bacteria in Action (1 of 3)</a:t>
            </a:r>
          </a:p>
        </p:txBody>
      </p:sp>
      <p:sp>
        <p:nvSpPr>
          <p:cNvPr id="50179" name="Content Placeholder 3"/>
          <p:cNvSpPr>
            <a:spLocks noGrp="1" noChangeArrowheads="1"/>
          </p:cNvSpPr>
          <p:nvPr>
            <p:ph idx="1"/>
          </p:nvPr>
        </p:nvSpPr>
        <p:spPr/>
        <p:txBody>
          <a:bodyPr/>
          <a:lstStyle/>
          <a:p>
            <a:r>
              <a:rPr lang="en-US"/>
              <a:t>Useful forms of nitrogen</a:t>
            </a:r>
          </a:p>
          <a:p>
            <a:pPr lvl="1"/>
            <a:r>
              <a:rPr lang="en-US"/>
              <a:t>Created by lightning and specialized bacteria in topsoil and bottom sediment of aquatic systems</a:t>
            </a:r>
          </a:p>
          <a:p>
            <a:pPr lvl="1"/>
            <a:r>
              <a:rPr lang="en-US"/>
              <a:t>Used by plants to produce proteins, nucleic acids, and vitamins</a:t>
            </a:r>
          </a:p>
          <a:p>
            <a:r>
              <a:rPr lang="en-US"/>
              <a:t>Bacteria convert nitrogen compounds back into nitrogen gas </a:t>
            </a:r>
            <a:endParaRPr lang="en-US" dirty="0"/>
          </a:p>
        </p:txBody>
      </p:sp>
    </p:spTree>
    <p:extLst>
      <p:ext uri="{BB962C8B-B14F-4D97-AF65-F5344CB8AC3E}">
        <p14:creationId xmlns:p14="http://schemas.microsoft.com/office/powerpoint/2010/main" val="355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Nitrogen Cycle: Bacteria in Action (2 of 3)</a:t>
            </a:r>
          </a:p>
        </p:txBody>
      </p:sp>
      <p:sp>
        <p:nvSpPr>
          <p:cNvPr id="3" name="Content Placeholder 2"/>
          <p:cNvSpPr>
            <a:spLocks noGrp="1"/>
          </p:cNvSpPr>
          <p:nvPr>
            <p:ph idx="1"/>
          </p:nvPr>
        </p:nvSpPr>
        <p:spPr/>
        <p:txBody>
          <a:bodyPr/>
          <a:lstStyle/>
          <a:p>
            <a:r>
              <a:rPr lang="en-US"/>
              <a:t>Human alteration of the nitrogen cycle</a:t>
            </a:r>
          </a:p>
          <a:p>
            <a:pPr lvl="1"/>
            <a:r>
              <a:rPr lang="en-US"/>
              <a:t>Burning gasoline and other fuels create nitric oxide, which can return as acid rain</a:t>
            </a:r>
          </a:p>
          <a:p>
            <a:pPr lvl="1"/>
            <a:r>
              <a:rPr lang="en-US"/>
              <a:t>Removing large amounts of nitrogen from the atmosphere to make fertilizers</a:t>
            </a:r>
          </a:p>
          <a:p>
            <a:pPr lvl="1"/>
            <a:r>
              <a:rPr lang="en-US"/>
              <a:t>Adding excess nitrates in aquatic ecosystems</a:t>
            </a:r>
          </a:p>
          <a:p>
            <a:r>
              <a:rPr lang="en-US"/>
              <a:t>Human nitrogen inputs to the environment have risen sharply and are expected to continue rising</a:t>
            </a:r>
            <a:endParaRPr lang="en-US" dirty="0"/>
          </a:p>
        </p:txBody>
      </p:sp>
    </p:spTree>
    <p:extLst>
      <p:ext uri="{BB962C8B-B14F-4D97-AF65-F5344CB8AC3E}">
        <p14:creationId xmlns:p14="http://schemas.microsoft.com/office/powerpoint/2010/main" val="315160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r>
              <a:rPr lang="en-US"/>
              <a:t>3.1 How Does the Earth’s Life-Support System Work?</a:t>
            </a:r>
            <a:endParaRPr lang="en-US" dirty="0"/>
          </a:p>
        </p:txBody>
      </p:sp>
      <p:sp>
        <p:nvSpPr>
          <p:cNvPr id="6147" name="Content Placeholder 3"/>
          <p:cNvSpPr>
            <a:spLocks noGrp="1" noChangeArrowheads="1"/>
          </p:cNvSpPr>
          <p:nvPr>
            <p:ph idx="1"/>
          </p:nvPr>
        </p:nvSpPr>
        <p:spPr>
          <a:xfrm>
            <a:off x="228600" y="1295401"/>
            <a:ext cx="8763000" cy="2438400"/>
          </a:xfrm>
        </p:spPr>
        <p:txBody>
          <a:bodyPr/>
          <a:lstStyle/>
          <a:p>
            <a:r>
              <a:rPr lang="en-US" dirty="0"/>
              <a:t>Major components of the earth’s life-support system</a:t>
            </a:r>
          </a:p>
          <a:p>
            <a:pPr lvl="1"/>
            <a:r>
              <a:rPr lang="en-US" dirty="0"/>
              <a:t>Atmosphere (air)</a:t>
            </a:r>
          </a:p>
          <a:p>
            <a:pPr lvl="1"/>
            <a:r>
              <a:rPr lang="en-US" dirty="0"/>
              <a:t>Hydrosphere (water)</a:t>
            </a:r>
          </a:p>
          <a:p>
            <a:pPr lvl="1"/>
            <a:r>
              <a:rPr lang="en-US" dirty="0"/>
              <a:t>Geosphere (rocks, minerals, and soil)</a:t>
            </a:r>
          </a:p>
          <a:p>
            <a:pPr lvl="1"/>
            <a:r>
              <a:rPr lang="en-US" dirty="0"/>
              <a:t>Biosphere (living things)</a:t>
            </a:r>
          </a:p>
        </p:txBody>
      </p:sp>
    </p:spTree>
    <p:extLst>
      <p:ext uri="{BB962C8B-B14F-4D97-AF65-F5344CB8AC3E}">
        <p14:creationId xmlns:p14="http://schemas.microsoft.com/office/powerpoint/2010/main" val="1567234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Nitrogen Cycle: Bacteria in Action (3 of 3)</a:t>
            </a:r>
          </a:p>
        </p:txBody>
      </p:sp>
      <p:pic>
        <p:nvPicPr>
          <p:cNvPr id="2" name="Picture 1" descr="An illustration shows the model of Nitrogen cycle, where process and reservoirs are labeled along with the pathway connected.&#10;&#10;The process and reservoirs connected through Natural pathway: Nitrogen from atmosphere to ammonia in soil through electrical stroms process. Nitrogen in animals, to ammonia in soil, through decomposition process. Nitrogen in plants producer to ammonia in soil through uptake by plants process, Nitrogen in plants to Nitrogen loss to deep ocean sentiments through Nitrate in soil and Nitrogen in ocean sediments reservoirs.  Nitrogen in atmosphere and Nitrate in Soil are bidirectional connected. &#10;&#10;The Human affected pathways are connected to the following process: Nitrogen oxides from burning fuel and using inorganic fertilizers, Nitrates from fertilizers run off and decomposition and commercial Nitrogen fertilizer and Nitrogen in Ocean sedi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447" y="1849582"/>
            <a:ext cx="5829106" cy="4017818"/>
          </a:xfrm>
          <a:prstGeom prst="rect">
            <a:avLst/>
          </a:prstGeom>
        </p:spPr>
      </p:pic>
    </p:spTree>
    <p:extLst>
      <p:ext uri="{BB962C8B-B14F-4D97-AF65-F5344CB8AC3E}">
        <p14:creationId xmlns:p14="http://schemas.microsoft.com/office/powerpoint/2010/main" val="294830907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noChangeArrowheads="1"/>
          </p:cNvSpPr>
          <p:nvPr>
            <p:ph type="title"/>
          </p:nvPr>
        </p:nvSpPr>
        <p:spPr/>
        <p:txBody>
          <a:bodyPr>
            <a:normAutofit fontScale="90000"/>
          </a:bodyPr>
          <a:lstStyle/>
          <a:p>
            <a:r>
              <a:rPr lang="en-US" dirty="0"/>
              <a:t>Phosphorous Cycles through Water, Rock, and Food Webs (1 of 2)</a:t>
            </a:r>
          </a:p>
        </p:txBody>
      </p:sp>
      <p:sp>
        <p:nvSpPr>
          <p:cNvPr id="54275" name="Content Placeholder 3"/>
          <p:cNvSpPr>
            <a:spLocks noGrp="1" noChangeArrowheads="1"/>
          </p:cNvSpPr>
          <p:nvPr>
            <p:ph idx="1"/>
          </p:nvPr>
        </p:nvSpPr>
        <p:spPr/>
        <p:txBody>
          <a:bodyPr/>
          <a:lstStyle/>
          <a:p>
            <a:r>
              <a:rPr lang="en-US"/>
              <a:t>Phosphorus cycles through water, the earth’s crust, and living organisms</a:t>
            </a:r>
          </a:p>
          <a:p>
            <a:pPr lvl="1"/>
            <a:r>
              <a:rPr lang="en-US"/>
              <a:t>Major reservoir is phosphate rocks</a:t>
            </a:r>
          </a:p>
          <a:p>
            <a:pPr lvl="1"/>
            <a:r>
              <a:rPr lang="en-US"/>
              <a:t>Cycles slowly</a:t>
            </a:r>
          </a:p>
          <a:p>
            <a:r>
              <a:rPr lang="en-US"/>
              <a:t>Human activities and impacts </a:t>
            </a:r>
          </a:p>
          <a:p>
            <a:pPr lvl="1"/>
            <a:r>
              <a:rPr lang="en-US"/>
              <a:t>Clearing forests</a:t>
            </a:r>
          </a:p>
          <a:p>
            <a:pPr lvl="1"/>
            <a:r>
              <a:rPr lang="en-US"/>
              <a:t>Removing large amounts of phosphate from the earth to make fertilizers</a:t>
            </a:r>
          </a:p>
          <a:p>
            <a:pPr lvl="1"/>
            <a:r>
              <a:rPr lang="en-US"/>
              <a:t>Erosion leaches phosphates into streams</a:t>
            </a:r>
            <a:endParaRPr lang="en-US" dirty="0"/>
          </a:p>
        </p:txBody>
      </p:sp>
    </p:spTree>
    <p:extLst>
      <p:ext uri="{BB962C8B-B14F-4D97-AF65-F5344CB8AC3E}">
        <p14:creationId xmlns:p14="http://schemas.microsoft.com/office/powerpoint/2010/main" val="390951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Phosphorous Cycles through Water, Rock, and Food Webs (2 of 2)</a:t>
            </a:r>
          </a:p>
        </p:txBody>
      </p:sp>
      <p:pic>
        <p:nvPicPr>
          <p:cNvPr id="2" name="Picture 1" descr="An illustration shows the model of phosphorus cycle, where process and reservoirs are labeled along with the pathway connected.&#10;&#10;&#10;The process and reservoirs connected through Natural pathway: Animal consumers, Bacteria, Plant consumers, Phosphate dissolved in water, phosphate in Shallow ocean sediments, Phosphate in deep ocean sediments, ocean food webs, sea birds, Phosphate in rock (fossil bones, guano) through process platetectonics and Erosion. &#10;&#10;The Human affected pathways are connected from the reservoirs Phosphates in mining waste, Phosphates in sewage and Phosphates in fertiliz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1620861"/>
            <a:ext cx="6477000" cy="4334608"/>
          </a:xfrm>
          <a:prstGeom prst="rect">
            <a:avLst/>
          </a:prstGeom>
        </p:spPr>
      </p:pic>
    </p:spTree>
    <p:extLst>
      <p:ext uri="{BB962C8B-B14F-4D97-AF65-F5344CB8AC3E}">
        <p14:creationId xmlns:p14="http://schemas.microsoft.com/office/powerpoint/2010/main" val="164544548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noChangeArrowheads="1"/>
          </p:cNvSpPr>
          <p:nvPr>
            <p:ph type="title"/>
          </p:nvPr>
        </p:nvSpPr>
        <p:spPr/>
        <p:txBody>
          <a:bodyPr>
            <a:normAutofit fontScale="90000"/>
          </a:bodyPr>
          <a:lstStyle/>
          <a:p>
            <a:r>
              <a:rPr lang="en-US" dirty="0"/>
              <a:t>3.5 How Do Scientists Study Ecosystems? </a:t>
            </a:r>
            <a:br>
              <a:rPr lang="en-US" dirty="0"/>
            </a:br>
            <a:r>
              <a:rPr lang="en-US" dirty="0"/>
              <a:t>(1 of 2)</a:t>
            </a:r>
          </a:p>
        </p:txBody>
      </p:sp>
      <p:sp>
        <p:nvSpPr>
          <p:cNvPr id="58371" name="Content Placeholder 3"/>
          <p:cNvSpPr>
            <a:spLocks noGrp="1" noChangeArrowheads="1"/>
          </p:cNvSpPr>
          <p:nvPr>
            <p:ph idx="1"/>
          </p:nvPr>
        </p:nvSpPr>
        <p:spPr/>
        <p:txBody>
          <a:bodyPr/>
          <a:lstStyle/>
          <a:p>
            <a:r>
              <a:rPr lang="en-US"/>
              <a:t>Methods of study</a:t>
            </a:r>
          </a:p>
          <a:p>
            <a:pPr lvl="1"/>
            <a:r>
              <a:rPr lang="en-US"/>
              <a:t>Field research</a:t>
            </a:r>
          </a:p>
          <a:p>
            <a:pPr lvl="2"/>
            <a:r>
              <a:rPr lang="en-US"/>
              <a:t>Going into forests and natural settings</a:t>
            </a:r>
          </a:p>
          <a:p>
            <a:pPr lvl="1"/>
            <a:r>
              <a:rPr lang="en-US"/>
              <a:t>Laboratory research</a:t>
            </a:r>
          </a:p>
          <a:p>
            <a:pPr lvl="1"/>
            <a:r>
              <a:rPr lang="en-US"/>
              <a:t>Mathematical and other models</a:t>
            </a:r>
          </a:p>
          <a:p>
            <a:r>
              <a:rPr lang="en-US"/>
              <a:t>Other study tools</a:t>
            </a:r>
          </a:p>
          <a:p>
            <a:pPr lvl="1"/>
            <a:r>
              <a:rPr lang="en-US"/>
              <a:t>Aircraft, satellites, GIS software, GPS systems to track where animals go</a:t>
            </a:r>
            <a:endParaRPr lang="en-US" dirty="0"/>
          </a:p>
        </p:txBody>
      </p:sp>
    </p:spTree>
    <p:extLst>
      <p:ext uri="{BB962C8B-B14F-4D97-AF65-F5344CB8AC3E}">
        <p14:creationId xmlns:p14="http://schemas.microsoft.com/office/powerpoint/2010/main" val="1603071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normAutofit fontScale="90000"/>
          </a:bodyPr>
          <a:lstStyle/>
          <a:p>
            <a:r>
              <a:rPr lang="en-US" dirty="0"/>
              <a:t>Ecologists Do Laboratory Research and Use Models</a:t>
            </a:r>
          </a:p>
        </p:txBody>
      </p:sp>
      <p:sp>
        <p:nvSpPr>
          <p:cNvPr id="62467" name="Content Placeholder 3"/>
          <p:cNvSpPr>
            <a:spLocks noGrp="1" noChangeArrowheads="1"/>
          </p:cNvSpPr>
          <p:nvPr>
            <p:ph idx="1"/>
          </p:nvPr>
        </p:nvSpPr>
        <p:spPr/>
        <p:txBody>
          <a:bodyPr/>
          <a:lstStyle/>
          <a:p>
            <a:r>
              <a:rPr lang="en-US" dirty="0"/>
              <a:t>Model ecosystems and populations under laboratory conditions</a:t>
            </a:r>
          </a:p>
          <a:p>
            <a:pPr lvl="1"/>
            <a:r>
              <a:rPr lang="en-US" dirty="0"/>
              <a:t>Simplified systems with controlled temperature, light, humidity, and other variables</a:t>
            </a:r>
          </a:p>
          <a:p>
            <a:pPr lvl="1"/>
            <a:r>
              <a:rPr lang="en-US" dirty="0"/>
              <a:t>Supported by field research</a:t>
            </a:r>
          </a:p>
          <a:p>
            <a:r>
              <a:rPr lang="en-US" dirty="0"/>
              <a:t>Mathematical models can simulate ecosystems</a:t>
            </a:r>
          </a:p>
          <a:p>
            <a:pPr lvl="1"/>
            <a:r>
              <a:rPr lang="en-US" dirty="0"/>
              <a:t>Way to study large and complex systems</a:t>
            </a:r>
          </a:p>
        </p:txBody>
      </p:sp>
    </p:spTree>
    <p:extLst>
      <p:ext uri="{BB962C8B-B14F-4D97-AF65-F5344CB8AC3E}">
        <p14:creationId xmlns:p14="http://schemas.microsoft.com/office/powerpoint/2010/main" val="38615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noChangeArrowheads="1"/>
          </p:cNvSpPr>
          <p:nvPr>
            <p:ph type="title"/>
          </p:nvPr>
        </p:nvSpPr>
        <p:spPr/>
        <p:txBody>
          <a:bodyPr>
            <a:noAutofit/>
          </a:bodyPr>
          <a:lstStyle/>
          <a:p>
            <a:r>
              <a:rPr lang="en-US" sz="3200" dirty="0"/>
              <a:t>Earth’s Life-Support System Has Four</a:t>
            </a:r>
            <a:br>
              <a:rPr lang="en-US" sz="3200" dirty="0"/>
            </a:br>
            <a:r>
              <a:rPr lang="en-US" sz="3200" dirty="0"/>
              <a:t>Major Components (1 of 3)</a:t>
            </a:r>
          </a:p>
        </p:txBody>
      </p:sp>
      <p:sp>
        <p:nvSpPr>
          <p:cNvPr id="7171" name="Content Placeholder 3"/>
          <p:cNvSpPr>
            <a:spLocks noGrp="1" noChangeArrowheads="1"/>
          </p:cNvSpPr>
          <p:nvPr>
            <p:ph idx="1"/>
          </p:nvPr>
        </p:nvSpPr>
        <p:spPr>
          <a:xfrm>
            <a:off x="228600" y="1295401"/>
            <a:ext cx="8763000" cy="3733800"/>
          </a:xfrm>
        </p:spPr>
        <p:txBody>
          <a:bodyPr/>
          <a:lstStyle/>
          <a:p>
            <a:r>
              <a:rPr lang="en-US" dirty="0"/>
              <a:t>Atmosphere</a:t>
            </a:r>
          </a:p>
          <a:p>
            <a:pPr lvl="1"/>
            <a:r>
              <a:rPr lang="en-US" dirty="0"/>
              <a:t>Innermost layer is the troposphere</a:t>
            </a:r>
          </a:p>
          <a:p>
            <a:pPr lvl="2"/>
            <a:r>
              <a:rPr lang="en-US" dirty="0"/>
              <a:t>Contains the air we breathe</a:t>
            </a:r>
          </a:p>
          <a:p>
            <a:pPr lvl="1"/>
            <a:r>
              <a:rPr lang="en-US" dirty="0"/>
              <a:t>Stratosphere: contains ozone layer</a:t>
            </a:r>
          </a:p>
          <a:p>
            <a:pPr lvl="2"/>
            <a:r>
              <a:rPr lang="en-US" dirty="0"/>
              <a:t>Filters sun’s harmful UV radiation</a:t>
            </a:r>
          </a:p>
          <a:p>
            <a:r>
              <a:rPr lang="en-US" dirty="0"/>
              <a:t>Hydrosphere</a:t>
            </a:r>
          </a:p>
          <a:p>
            <a:pPr lvl="1"/>
            <a:r>
              <a:rPr lang="en-US" dirty="0"/>
              <a:t>All water vapor, liquid water, and ice</a:t>
            </a:r>
          </a:p>
          <a:p>
            <a:pPr lvl="1"/>
            <a:r>
              <a:rPr lang="en-US" dirty="0"/>
              <a:t>Oceans contain 97% of the planet’s water</a:t>
            </a:r>
          </a:p>
        </p:txBody>
      </p:sp>
    </p:spTree>
    <p:extLst>
      <p:ext uri="{BB962C8B-B14F-4D97-AF65-F5344CB8AC3E}">
        <p14:creationId xmlns:p14="http://schemas.microsoft.com/office/powerpoint/2010/main" val="89666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noChangeArrowheads="1"/>
          </p:cNvSpPr>
          <p:nvPr>
            <p:ph type="title"/>
          </p:nvPr>
        </p:nvSpPr>
        <p:spPr/>
        <p:txBody>
          <a:bodyPr>
            <a:normAutofit fontScale="90000"/>
          </a:bodyPr>
          <a:lstStyle/>
          <a:p>
            <a:r>
              <a:rPr lang="en-US" dirty="0"/>
              <a:t>Earth’s Life-Support System Has Four</a:t>
            </a:r>
            <a:br>
              <a:rPr lang="en-US" dirty="0"/>
            </a:br>
            <a:r>
              <a:rPr lang="en-US" dirty="0"/>
              <a:t>Major Components (2 of 3)</a:t>
            </a:r>
          </a:p>
        </p:txBody>
      </p:sp>
      <p:sp>
        <p:nvSpPr>
          <p:cNvPr id="7171" name="Content Placeholder 3"/>
          <p:cNvSpPr>
            <a:spLocks noGrp="1" noChangeArrowheads="1"/>
          </p:cNvSpPr>
          <p:nvPr>
            <p:ph idx="1"/>
          </p:nvPr>
        </p:nvSpPr>
        <p:spPr>
          <a:xfrm>
            <a:off x="228600" y="1295401"/>
            <a:ext cx="8763000" cy="3200400"/>
          </a:xfrm>
        </p:spPr>
        <p:txBody>
          <a:bodyPr/>
          <a:lstStyle/>
          <a:p>
            <a:r>
              <a:rPr lang="en-US" dirty="0"/>
              <a:t>Geosphere</a:t>
            </a:r>
          </a:p>
          <a:p>
            <a:pPr lvl="1"/>
            <a:r>
              <a:rPr lang="en-US" dirty="0"/>
              <a:t>Upper portion of crust contains</a:t>
            </a:r>
            <a:r>
              <a:rPr lang="fr-FR" dirty="0"/>
              <a:t> </a:t>
            </a:r>
            <a:r>
              <a:rPr lang="en-US" dirty="0"/>
              <a:t>nutrients</a:t>
            </a:r>
            <a:r>
              <a:rPr lang="fr-FR" dirty="0"/>
              <a:t> </a:t>
            </a:r>
            <a:r>
              <a:rPr lang="en-US" dirty="0"/>
              <a:t>organisms need to live, grow, and reproduce</a:t>
            </a:r>
          </a:p>
          <a:p>
            <a:pPr lvl="1"/>
            <a:r>
              <a:rPr lang="en-US" dirty="0"/>
              <a:t>Contains nonrenewable fossil fuels</a:t>
            </a:r>
          </a:p>
          <a:p>
            <a:r>
              <a:rPr lang="en-US" dirty="0"/>
              <a:t>Biosphere</a:t>
            </a:r>
          </a:p>
          <a:p>
            <a:pPr lvl="1"/>
            <a:r>
              <a:rPr lang="en-US" dirty="0"/>
              <a:t>Parts of atmosphere, hydrosphere, and geosphere where life is found</a:t>
            </a:r>
            <a:endParaRPr lang="en-US" sz="2000" dirty="0"/>
          </a:p>
        </p:txBody>
      </p:sp>
    </p:spTree>
    <p:extLst>
      <p:ext uri="{BB962C8B-B14F-4D97-AF65-F5344CB8AC3E}">
        <p14:creationId xmlns:p14="http://schemas.microsoft.com/office/powerpoint/2010/main" val="366115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Earth’s Life-Support System Has Four</a:t>
            </a:r>
            <a:br>
              <a:rPr lang="en-US" dirty="0"/>
            </a:br>
            <a:r>
              <a:rPr lang="en-US" dirty="0"/>
              <a:t>Major Components (3 of 3)</a:t>
            </a:r>
          </a:p>
        </p:txBody>
      </p:sp>
      <p:pic>
        <p:nvPicPr>
          <p:cNvPr id="2" name="Picture 1" descr="An illustration shows the image of the Earth as a round spherical object consisting of the four main layers viz. Biosphere, Geosphere, Atmosphere, and Hydrosphere.&#10;The Biosphere consists of the Soil, Rock, living organisms and the Atmosphere (air) itself. The Geosphere consists of crust, mantle and core. Lastly, the hydrosphere consists of all water bodies and water on the Earth’s sur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6159" y="1762021"/>
            <a:ext cx="3411682" cy="4257779"/>
          </a:xfrm>
          <a:prstGeom prst="rect">
            <a:avLst/>
          </a:prstGeom>
        </p:spPr>
      </p:pic>
    </p:spTree>
    <p:extLst>
      <p:ext uri="{BB962C8B-B14F-4D97-AF65-F5344CB8AC3E}">
        <p14:creationId xmlns:p14="http://schemas.microsoft.com/office/powerpoint/2010/main" val="22972131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p:txBody>
          <a:bodyPr>
            <a:normAutofit fontScale="90000"/>
          </a:bodyPr>
          <a:lstStyle/>
          <a:p>
            <a:r>
              <a:rPr lang="en-US" dirty="0"/>
              <a:t>Three Factors Sustain the Earth’s Life (1 of 2)</a:t>
            </a:r>
          </a:p>
        </p:txBody>
      </p:sp>
      <p:sp>
        <p:nvSpPr>
          <p:cNvPr id="10243" name="Content Placeholder 3"/>
          <p:cNvSpPr>
            <a:spLocks noGrp="1" noChangeArrowheads="1"/>
          </p:cNvSpPr>
          <p:nvPr>
            <p:ph idx="1"/>
          </p:nvPr>
        </p:nvSpPr>
        <p:spPr>
          <a:xfrm>
            <a:off x="228600" y="1295401"/>
            <a:ext cx="8763000" cy="2971800"/>
          </a:xfrm>
        </p:spPr>
        <p:txBody>
          <a:bodyPr/>
          <a:lstStyle/>
          <a:p>
            <a:r>
              <a:rPr lang="en-US" dirty="0"/>
              <a:t>One-way flow of high-quality energy from the sun</a:t>
            </a:r>
          </a:p>
          <a:p>
            <a:pPr lvl="1"/>
            <a:r>
              <a:rPr lang="en-US" dirty="0"/>
              <a:t>Supports plant growth and warms troposphere</a:t>
            </a:r>
          </a:p>
          <a:p>
            <a:r>
              <a:rPr lang="en-US" dirty="0"/>
              <a:t>Cycling of nutrients through parts of the biosphere</a:t>
            </a:r>
          </a:p>
          <a:p>
            <a:r>
              <a:rPr lang="en-US" dirty="0"/>
              <a:t>Gravity holds the earth’s atmosphere</a:t>
            </a:r>
          </a:p>
          <a:p>
            <a:pPr lvl="1"/>
            <a:r>
              <a:rPr lang="en-US" dirty="0"/>
              <a:t>Enables movement and cycling of chemicals through air, water, soil, and organisms</a:t>
            </a:r>
          </a:p>
        </p:txBody>
      </p:sp>
    </p:spTree>
    <p:extLst>
      <p:ext uri="{BB962C8B-B14F-4D97-AF65-F5344CB8AC3E}">
        <p14:creationId xmlns:p14="http://schemas.microsoft.com/office/powerpoint/2010/main" val="403386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Three Factors Sustain the Earth’s Life (2 of 2)</a:t>
            </a:r>
          </a:p>
        </p:txBody>
      </p:sp>
      <p:pic>
        <p:nvPicPr>
          <p:cNvPr id="3" name="Picture 2" descr="An illustration shows how the heat energy reflected by the Earth’s surface gets emitted into its atmosphere and the outer space.&#10;First, the solar energy from the Sun is received as short-wave radiation. Only half of this radiation does actually reach the Earth’s surface. The rest is reflected back into the atmosphere and outer space. The solar radiation that is absorbed by the Earth’s surface gets converted into heat and is emitted outwards as long-wave radiation. Some of this radiation is also absorbed by the greenhouse gases and clouds, and thus this interaction warms the Earth’s lower atmosphere and sur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10" y="1676400"/>
            <a:ext cx="8622380" cy="3505200"/>
          </a:xfrm>
          <a:prstGeom prst="rect">
            <a:avLst/>
          </a:prstGeom>
        </p:spPr>
      </p:pic>
    </p:spTree>
    <p:extLst>
      <p:ext uri="{BB962C8B-B14F-4D97-AF65-F5344CB8AC3E}">
        <p14:creationId xmlns:p14="http://schemas.microsoft.com/office/powerpoint/2010/main" val="106963253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5685</TotalTime>
  <Words>2473</Words>
  <Application>Microsoft Office PowerPoint</Application>
  <PresentationFormat>On-screen Show (4:3)</PresentationFormat>
  <Paragraphs>236</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Courier New</vt:lpstr>
      <vt:lpstr>Verdana</vt:lpstr>
      <vt:lpstr>Wingdings</vt:lpstr>
      <vt:lpstr>Sample</vt:lpstr>
      <vt:lpstr>Exploring Environmental Science for AP®</vt:lpstr>
      <vt:lpstr>Core Case Study: Tropical Rain Forests Are Disappearing</vt:lpstr>
      <vt:lpstr>Natural Capital Degradation</vt:lpstr>
      <vt:lpstr>3.1 How Does the Earth’s Life-Support System Work?</vt:lpstr>
      <vt:lpstr>Earth’s Life-Support System Has Four Major Components (1 of 3)</vt:lpstr>
      <vt:lpstr>Earth’s Life-Support System Has Four Major Components (2 of 3)</vt:lpstr>
      <vt:lpstr>Earth’s Life-Support System Has Four Major Components (3 of 3)</vt:lpstr>
      <vt:lpstr>Three Factors Sustain the Earth’s Life (1 of 2)</vt:lpstr>
      <vt:lpstr>Three Factors Sustain the Earth’s Life (2 of 2)</vt:lpstr>
      <vt:lpstr>3.2 What Are the Major Components of an Ecosystem? (1 of 3)</vt:lpstr>
      <vt:lpstr>3.2 What Are the Major Components of an Ecosystem? (2 of 3)</vt:lpstr>
      <vt:lpstr>3.2 What Are the Major Components of an Ecosystem? (3 of 3)</vt:lpstr>
      <vt:lpstr>Ecosystems Have Several Important Components (1 of 7)</vt:lpstr>
      <vt:lpstr>Ecosystems Have Several Important Components (2 of 7)</vt:lpstr>
      <vt:lpstr>Ecosystems Have Several Important Components (3 of 7)</vt:lpstr>
      <vt:lpstr>Ecosystems Have Several Important Components (4 of 7)</vt:lpstr>
      <vt:lpstr>Ecosystems Have Several Important Components (5 of 7)</vt:lpstr>
      <vt:lpstr>Ecosystems Have Several Important Components (6 of 7)</vt:lpstr>
      <vt:lpstr>Ecosystems Have Several Important Components (7 of 7)</vt:lpstr>
      <vt:lpstr>Soil Is the Foundation of Life on Land </vt:lpstr>
      <vt:lpstr>3.3 What Happens to Energy in an Ecosystem? (1 of 6)</vt:lpstr>
      <vt:lpstr> What Happens to Energy in an Ecosystem? (2 of 6)</vt:lpstr>
      <vt:lpstr> What Happens to Energy in an Ecosystem?  (3 of 6)</vt:lpstr>
      <vt:lpstr>What Happens to Energy in an Ecosystem? (4 of 6)</vt:lpstr>
      <vt:lpstr>What Happens to Energy in an Ecosystem? (5 of 6)</vt:lpstr>
      <vt:lpstr> What Happens to Energy in an Ecosystem? (6 of 6)</vt:lpstr>
      <vt:lpstr>Some Ecosystems Produce Plant Matter Faster than Others Do (1 of 3)</vt:lpstr>
      <vt:lpstr>Some Ecosystems Produce Plant Matter Faster than Others Do (2 of 3)</vt:lpstr>
      <vt:lpstr>Some Ecosystems Produce Plant Matter Faster than Others Do (3 of 3)</vt:lpstr>
      <vt:lpstr>Critical Concept:  What Happens to Energy in a Food Chain? </vt:lpstr>
      <vt:lpstr>3.4 What Happens to Matter in an Ecosystem?</vt:lpstr>
      <vt:lpstr>Water Cycle Sustains all Life (1 of 3)</vt:lpstr>
      <vt:lpstr>Water Cycle Sustains all Life (2 of 3)</vt:lpstr>
      <vt:lpstr>Water Cycle Sustains all Life (3 of 3)</vt:lpstr>
      <vt:lpstr>Carbon Cycles among Living and Nonliving Things (1 of 2)</vt:lpstr>
      <vt:lpstr>Carbon Cycles among Living and Nonliving Things (2 of 2)</vt:lpstr>
      <vt:lpstr>Human Disruption of the Carbon Cycle</vt:lpstr>
      <vt:lpstr>Nitrogen Cycle: Bacteria in Action (1 of 3)</vt:lpstr>
      <vt:lpstr>Nitrogen Cycle: Bacteria in Action (2 of 3)</vt:lpstr>
      <vt:lpstr>Nitrogen Cycle: Bacteria in Action (3 of 3)</vt:lpstr>
      <vt:lpstr>Phosphorous Cycles through Water, Rock, and Food Webs (1 of 2)</vt:lpstr>
      <vt:lpstr>Phosphorous Cycles through Water, Rock, and Food Webs (2 of 2)</vt:lpstr>
      <vt:lpstr>3.5 How Do Scientists Study Ecosystems?  (1 of 2)</vt:lpstr>
      <vt:lpstr>Ecologists Do Laboratory Research and Use Models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Ecosystems: What Are They and How Do They Work?</dc:title>
  <dc:creator>Tyler</dc:creator>
  <cp:lastModifiedBy>Fulford, Whitney</cp:lastModifiedBy>
  <cp:revision>461</cp:revision>
  <dcterms:created xsi:type="dcterms:W3CDTF">2013-09-12T16:10:24Z</dcterms:created>
  <dcterms:modified xsi:type="dcterms:W3CDTF">2018-08-20T16:59:20Z</dcterms:modified>
</cp:coreProperties>
</file>