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5" r:id="rId1"/>
    <p:sldMasterId id="2147483792" r:id="rId2"/>
  </p:sldMasterIdLst>
  <p:notesMasterIdLst>
    <p:notesMasterId r:id="rId65"/>
  </p:notesMasterIdLst>
  <p:sldIdLst>
    <p:sldId id="325" r:id="rId3"/>
    <p:sldId id="258" r:id="rId4"/>
    <p:sldId id="326" r:id="rId5"/>
    <p:sldId id="260" r:id="rId6"/>
    <p:sldId id="261" r:id="rId7"/>
    <p:sldId id="342" r:id="rId8"/>
    <p:sldId id="262" r:id="rId9"/>
    <p:sldId id="343" r:id="rId10"/>
    <p:sldId id="344" r:id="rId11"/>
    <p:sldId id="345" r:id="rId12"/>
    <p:sldId id="346" r:id="rId13"/>
    <p:sldId id="347" r:id="rId14"/>
    <p:sldId id="348" r:id="rId15"/>
    <p:sldId id="349" r:id="rId16"/>
    <p:sldId id="350" r:id="rId17"/>
    <p:sldId id="351" r:id="rId18"/>
    <p:sldId id="352" r:id="rId19"/>
    <p:sldId id="353" r:id="rId20"/>
    <p:sldId id="264" r:id="rId21"/>
    <p:sldId id="354" r:id="rId22"/>
    <p:sldId id="279" r:id="rId23"/>
    <p:sldId id="332" r:id="rId24"/>
    <p:sldId id="333" r:id="rId25"/>
    <p:sldId id="282" r:id="rId26"/>
    <p:sldId id="284" r:id="rId27"/>
    <p:sldId id="286" r:id="rId28"/>
    <p:sldId id="287" r:id="rId29"/>
    <p:sldId id="335" r:id="rId30"/>
    <p:sldId id="289" r:id="rId31"/>
    <p:sldId id="290" r:id="rId32"/>
    <p:sldId id="291" r:id="rId33"/>
    <p:sldId id="292" r:id="rId34"/>
    <p:sldId id="355" r:id="rId35"/>
    <p:sldId id="356" r:id="rId36"/>
    <p:sldId id="293" r:id="rId37"/>
    <p:sldId id="357" r:id="rId38"/>
    <p:sldId id="294" r:id="rId39"/>
    <p:sldId id="295" r:id="rId40"/>
    <p:sldId id="296" r:id="rId41"/>
    <p:sldId id="297" r:id="rId42"/>
    <p:sldId id="298" r:id="rId43"/>
    <p:sldId id="299" r:id="rId44"/>
    <p:sldId id="336" r:id="rId45"/>
    <p:sldId id="301" r:id="rId46"/>
    <p:sldId id="358" r:id="rId47"/>
    <p:sldId id="302" r:id="rId48"/>
    <p:sldId id="303" r:id="rId49"/>
    <p:sldId id="337" r:id="rId50"/>
    <p:sldId id="305" r:id="rId51"/>
    <p:sldId id="338" r:id="rId52"/>
    <p:sldId id="339" r:id="rId53"/>
    <p:sldId id="310" r:id="rId54"/>
    <p:sldId id="311" r:id="rId55"/>
    <p:sldId id="312" r:id="rId56"/>
    <p:sldId id="359" r:id="rId57"/>
    <p:sldId id="314" r:id="rId58"/>
    <p:sldId id="315" r:id="rId59"/>
    <p:sldId id="340" r:id="rId60"/>
    <p:sldId id="317" r:id="rId61"/>
    <p:sldId id="318" r:id="rId62"/>
    <p:sldId id="341" r:id="rId63"/>
    <p:sldId id="320" r:id="rId64"/>
  </p:sldIdLst>
  <p:sldSz cx="9144000" cy="6858000" type="screen4x3"/>
  <p:notesSz cx="6858000" cy="9144000"/>
  <p:custDataLst>
    <p:tags r:id="rId6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1439" autoAdjust="0"/>
  </p:normalViewPr>
  <p:slideViewPr>
    <p:cSldViewPr>
      <p:cViewPr varScale="1">
        <p:scale>
          <a:sx n="34" d="100"/>
          <a:sy n="34" d="100"/>
        </p:scale>
        <p:origin x="654" y="48"/>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1100D884-0EA6-DE42-95DA-8CD453DFB489}" type="slidenum">
              <a:rPr lang="en-US"/>
              <a:pPr/>
              <a:t>2</a:t>
            </a:fld>
            <a:endParaRPr lang="en-US" dirty="0"/>
          </a:p>
        </p:txBody>
      </p:sp>
    </p:spTree>
    <p:extLst>
      <p:ext uri="{BB962C8B-B14F-4D97-AF65-F5344CB8AC3E}">
        <p14:creationId xmlns:p14="http://schemas.microsoft.com/office/powerpoint/2010/main" val="328758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04B12946-5A9D-BF48-BA38-9F545427E681}" type="slidenum">
              <a:rPr lang="en-US"/>
              <a:pPr/>
              <a:t>24</a:t>
            </a:fld>
            <a:endParaRPr lang="en-US" dirty="0"/>
          </a:p>
        </p:txBody>
      </p:sp>
    </p:spTree>
    <p:extLst>
      <p:ext uri="{BB962C8B-B14F-4D97-AF65-F5344CB8AC3E}">
        <p14:creationId xmlns:p14="http://schemas.microsoft.com/office/powerpoint/2010/main" val="387375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44794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6EFEB1BB-BE82-9C4B-B093-0A64812C292F}" type="slidenum">
              <a:rPr lang="en-US"/>
              <a:pPr/>
              <a:t>26</a:t>
            </a:fld>
            <a:endParaRPr lang="en-US" dirty="0"/>
          </a:p>
        </p:txBody>
      </p:sp>
    </p:spTree>
    <p:extLst>
      <p:ext uri="{BB962C8B-B14F-4D97-AF65-F5344CB8AC3E}">
        <p14:creationId xmlns:p14="http://schemas.microsoft.com/office/powerpoint/2010/main" val="304147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3124" name="Slide Number Placeholder 3"/>
          <p:cNvSpPr>
            <a:spLocks noGrp="1"/>
          </p:cNvSpPr>
          <p:nvPr>
            <p:ph type="sldNum" sz="quarter" idx="5"/>
          </p:nvPr>
        </p:nvSpPr>
        <p:spPr>
          <a:noFill/>
        </p:spPr>
        <p:txBody>
          <a:bodyPr/>
          <a:lstStyle/>
          <a:p>
            <a:fld id="{3AD57F87-FBB3-274B-9181-1EE87A642091}" type="slidenum">
              <a:rPr lang="en-US"/>
              <a:pPr/>
              <a:t>27</a:t>
            </a:fld>
            <a:endParaRPr lang="en-US" dirty="0"/>
          </a:p>
        </p:txBody>
      </p:sp>
    </p:spTree>
    <p:extLst>
      <p:ext uri="{BB962C8B-B14F-4D97-AF65-F5344CB8AC3E}">
        <p14:creationId xmlns:p14="http://schemas.microsoft.com/office/powerpoint/2010/main" val="123760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a:cs typeface="Arial"/>
              </a:rPr>
              <a:t>Figure 19.14 </a:t>
            </a:r>
            <a:r>
              <a:rPr lang="en-US" sz="1200" kern="1200" baseline="0" dirty="0">
                <a:solidFill>
                  <a:schemeClr val="tx1"/>
                </a:solidFill>
                <a:latin typeface="Arial"/>
                <a:cs typeface="Arial"/>
              </a:rPr>
              <a:t>If the average sea level rises by 1 meter (3.3 feet), the areas shown here in red in the U.S. state of Florida will be flooded.</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28</a:t>
            </a:fld>
            <a:endParaRPr lang="en-US" dirty="0"/>
          </a:p>
        </p:txBody>
      </p:sp>
    </p:spTree>
    <p:extLst>
      <p:ext uri="{BB962C8B-B14F-4D97-AF65-F5344CB8AC3E}">
        <p14:creationId xmlns:p14="http://schemas.microsoft.com/office/powerpoint/2010/main" val="205759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29</a:t>
            </a:fld>
            <a:endParaRPr lang="en-US" dirty="0"/>
          </a:p>
        </p:txBody>
      </p:sp>
    </p:spTree>
    <p:extLst>
      <p:ext uri="{BB962C8B-B14F-4D97-AF65-F5344CB8AC3E}">
        <p14:creationId xmlns:p14="http://schemas.microsoft.com/office/powerpoint/2010/main" val="935517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38C138B6-44A3-944E-8DB8-17E8AC52B8BC}" type="slidenum">
              <a:rPr lang="en-US"/>
              <a:pPr/>
              <a:t>30</a:t>
            </a:fld>
            <a:endParaRPr lang="en-US" dirty="0"/>
          </a:p>
        </p:txBody>
      </p:sp>
    </p:spTree>
    <p:extLst>
      <p:ext uri="{BB962C8B-B14F-4D97-AF65-F5344CB8AC3E}">
        <p14:creationId xmlns:p14="http://schemas.microsoft.com/office/powerpoint/2010/main" val="57416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04A695C9-3E6C-F64A-B98A-75BAB4932943}" type="slidenum">
              <a:rPr lang="en-US"/>
              <a:pPr/>
              <a:t>31</a:t>
            </a:fld>
            <a:endParaRPr lang="en-US" dirty="0"/>
          </a:p>
        </p:txBody>
      </p:sp>
    </p:spTree>
    <p:extLst>
      <p:ext uri="{BB962C8B-B14F-4D97-AF65-F5344CB8AC3E}">
        <p14:creationId xmlns:p14="http://schemas.microsoft.com/office/powerpoint/2010/main" val="228644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7220" name="Slide Number Placeholder 3"/>
          <p:cNvSpPr>
            <a:spLocks noGrp="1"/>
          </p:cNvSpPr>
          <p:nvPr>
            <p:ph type="sldNum" sz="quarter" idx="5"/>
          </p:nvPr>
        </p:nvSpPr>
        <p:spPr>
          <a:noFill/>
        </p:spPr>
        <p:txBody>
          <a:bodyPr/>
          <a:lstStyle/>
          <a:p>
            <a:fld id="{9F9293A5-B434-424C-AFC9-B5749BF73FA5}" type="slidenum">
              <a:rPr lang="en-US"/>
              <a:pPr/>
              <a:t>32</a:t>
            </a:fld>
            <a:endParaRPr lang="en-US" dirty="0"/>
          </a:p>
        </p:txBody>
      </p:sp>
    </p:spTree>
    <p:extLst>
      <p:ext uri="{BB962C8B-B14F-4D97-AF65-F5344CB8AC3E}">
        <p14:creationId xmlns:p14="http://schemas.microsoft.com/office/powerpoint/2010/main" val="65584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0292" name="Slide Number Placeholder 3"/>
          <p:cNvSpPr>
            <a:spLocks noGrp="1"/>
          </p:cNvSpPr>
          <p:nvPr>
            <p:ph type="sldNum" sz="quarter" idx="5"/>
          </p:nvPr>
        </p:nvSpPr>
        <p:spPr>
          <a:noFill/>
        </p:spPr>
        <p:txBody>
          <a:bodyPr/>
          <a:lstStyle/>
          <a:p>
            <a:fld id="{5B3E1B80-9C1D-374B-8BA4-D45CDD5A6E1C}" type="slidenum">
              <a:rPr lang="en-US"/>
              <a:pPr/>
              <a:t>35</a:t>
            </a:fld>
            <a:endParaRPr lang="en-US" dirty="0"/>
          </a:p>
        </p:txBody>
      </p:sp>
    </p:spTree>
    <p:extLst>
      <p:ext uri="{BB962C8B-B14F-4D97-AF65-F5344CB8AC3E}">
        <p14:creationId xmlns:p14="http://schemas.microsoft.com/office/powerpoint/2010/main" val="44175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19.1 The total area of Greenland’s glacial ice that melted during the summer of 2012 (red area in right image) was much greater than the amount that melted during the summer of 1982 (left).</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3</a:t>
            </a:fld>
            <a:endParaRPr lang="en-US" dirty="0"/>
          </a:p>
        </p:txBody>
      </p:sp>
    </p:spTree>
    <p:extLst>
      <p:ext uri="{BB962C8B-B14F-4D97-AF65-F5344CB8AC3E}">
        <p14:creationId xmlns:p14="http://schemas.microsoft.com/office/powerpoint/2010/main" val="340231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1316" name="Slide Number Placeholder 3"/>
          <p:cNvSpPr>
            <a:spLocks noGrp="1"/>
          </p:cNvSpPr>
          <p:nvPr>
            <p:ph type="sldNum" sz="quarter" idx="5"/>
          </p:nvPr>
        </p:nvSpPr>
        <p:spPr>
          <a:noFill/>
        </p:spPr>
        <p:txBody>
          <a:bodyPr/>
          <a:lstStyle/>
          <a:p>
            <a:fld id="{BB837C61-8835-A044-BACD-AB6A1E4EBBC4}" type="slidenum">
              <a:rPr lang="en-US"/>
              <a:pPr/>
              <a:t>37</a:t>
            </a:fld>
            <a:endParaRPr lang="en-US" dirty="0"/>
          </a:p>
        </p:txBody>
      </p:sp>
    </p:spTree>
    <p:extLst>
      <p:ext uri="{BB962C8B-B14F-4D97-AF65-F5344CB8AC3E}">
        <p14:creationId xmlns:p14="http://schemas.microsoft.com/office/powerpoint/2010/main" val="167671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3364" name="Slide Number Placeholder 3"/>
          <p:cNvSpPr>
            <a:spLocks noGrp="1"/>
          </p:cNvSpPr>
          <p:nvPr>
            <p:ph type="sldNum" sz="quarter" idx="5"/>
          </p:nvPr>
        </p:nvSpPr>
        <p:spPr>
          <a:noFill/>
        </p:spPr>
        <p:txBody>
          <a:bodyPr/>
          <a:lstStyle/>
          <a:p>
            <a:fld id="{0222E577-C37D-4347-BF14-1E7AC4CEB027}" type="slidenum">
              <a:rPr lang="en-US"/>
              <a:pPr/>
              <a:t>38</a:t>
            </a:fld>
            <a:endParaRPr lang="en-US" dirty="0"/>
          </a:p>
        </p:txBody>
      </p:sp>
    </p:spTree>
    <p:extLst>
      <p:ext uri="{BB962C8B-B14F-4D97-AF65-F5344CB8AC3E}">
        <p14:creationId xmlns:p14="http://schemas.microsoft.com/office/powerpoint/2010/main" val="57865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4388" name="Slide Number Placeholder 3"/>
          <p:cNvSpPr>
            <a:spLocks noGrp="1"/>
          </p:cNvSpPr>
          <p:nvPr>
            <p:ph type="sldNum" sz="quarter" idx="5"/>
          </p:nvPr>
        </p:nvSpPr>
        <p:spPr>
          <a:noFill/>
        </p:spPr>
        <p:txBody>
          <a:bodyPr/>
          <a:lstStyle/>
          <a:p>
            <a:fld id="{CF768BB7-C4D0-C841-8E2C-06C40FF56D06}" type="slidenum">
              <a:rPr lang="en-US"/>
              <a:pPr/>
              <a:t>39</a:t>
            </a:fld>
            <a:endParaRPr lang="en-US" dirty="0"/>
          </a:p>
        </p:txBody>
      </p:sp>
    </p:spTree>
    <p:extLst>
      <p:ext uri="{BB962C8B-B14F-4D97-AF65-F5344CB8AC3E}">
        <p14:creationId xmlns:p14="http://schemas.microsoft.com/office/powerpoint/2010/main" val="64987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40</a:t>
            </a:fld>
            <a:endParaRPr lang="en-US" dirty="0"/>
          </a:p>
        </p:txBody>
      </p:sp>
    </p:spTree>
    <p:extLst>
      <p:ext uri="{BB962C8B-B14F-4D97-AF65-F5344CB8AC3E}">
        <p14:creationId xmlns:p14="http://schemas.microsoft.com/office/powerpoint/2010/main" val="3020407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6436" name="Slide Number Placeholder 3"/>
          <p:cNvSpPr>
            <a:spLocks noGrp="1"/>
          </p:cNvSpPr>
          <p:nvPr>
            <p:ph type="sldNum" sz="quarter" idx="5"/>
          </p:nvPr>
        </p:nvSpPr>
        <p:spPr>
          <a:noFill/>
        </p:spPr>
        <p:txBody>
          <a:bodyPr/>
          <a:lstStyle/>
          <a:p>
            <a:fld id="{24BB6EB0-0866-894F-8742-021FAE2B65C0}" type="slidenum">
              <a:rPr lang="en-US"/>
              <a:pPr/>
              <a:t>41</a:t>
            </a:fld>
            <a:endParaRPr lang="en-US" dirty="0"/>
          </a:p>
        </p:txBody>
      </p:sp>
    </p:spTree>
    <p:extLst>
      <p:ext uri="{BB962C8B-B14F-4D97-AF65-F5344CB8AC3E}">
        <p14:creationId xmlns:p14="http://schemas.microsoft.com/office/powerpoint/2010/main" val="232953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9508" name="Slide Number Placeholder 3"/>
          <p:cNvSpPr>
            <a:spLocks noGrp="1"/>
          </p:cNvSpPr>
          <p:nvPr>
            <p:ph type="sldNum" sz="quarter" idx="5"/>
          </p:nvPr>
        </p:nvSpPr>
        <p:spPr>
          <a:noFill/>
        </p:spPr>
        <p:txBody>
          <a:bodyPr/>
          <a:lstStyle/>
          <a:p>
            <a:fld id="{0184F1EE-6A94-F140-805B-4007FEC1A69E}" type="slidenum">
              <a:rPr lang="en-US"/>
              <a:pPr/>
              <a:t>42</a:t>
            </a:fld>
            <a:endParaRPr lang="en-US" dirty="0"/>
          </a:p>
        </p:txBody>
      </p:sp>
    </p:spTree>
    <p:extLst>
      <p:ext uri="{BB962C8B-B14F-4D97-AF65-F5344CB8AC3E}">
        <p14:creationId xmlns:p14="http://schemas.microsoft.com/office/powerpoint/2010/main" val="1814499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a:cs typeface="Arial"/>
              </a:rPr>
              <a:t>Figure 19.18 </a:t>
            </a:r>
            <a:r>
              <a:rPr lang="en-US" sz="1200" kern="1200" baseline="0" dirty="0">
                <a:solidFill>
                  <a:schemeClr val="tx1"/>
                </a:solidFill>
                <a:latin typeface="Arial"/>
                <a:cs typeface="Arial"/>
              </a:rPr>
              <a:t>Some ways to slow atmospheric warming and climate change during this century (Concept 19.4). Critical thinking: Which five of these solutions do you think are the best ones?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43</a:t>
            </a:fld>
            <a:endParaRPr lang="en-US" dirty="0"/>
          </a:p>
        </p:txBody>
      </p:sp>
    </p:spTree>
    <p:extLst>
      <p:ext uri="{BB962C8B-B14F-4D97-AF65-F5344CB8AC3E}">
        <p14:creationId xmlns:p14="http://schemas.microsoft.com/office/powerpoint/2010/main" val="314590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0532" name="Slide Number Placeholder 3"/>
          <p:cNvSpPr>
            <a:spLocks noGrp="1"/>
          </p:cNvSpPr>
          <p:nvPr>
            <p:ph type="sldNum" sz="quarter" idx="5"/>
          </p:nvPr>
        </p:nvSpPr>
        <p:spPr>
          <a:noFill/>
        </p:spPr>
        <p:txBody>
          <a:bodyPr/>
          <a:lstStyle/>
          <a:p>
            <a:fld id="{5FC812CD-48D9-5D44-902D-C74652A2E823}" type="slidenum">
              <a:rPr lang="en-US"/>
              <a:pPr/>
              <a:t>44</a:t>
            </a:fld>
            <a:endParaRPr lang="en-US" dirty="0"/>
          </a:p>
        </p:txBody>
      </p:sp>
    </p:spTree>
    <p:extLst>
      <p:ext uri="{BB962C8B-B14F-4D97-AF65-F5344CB8AC3E}">
        <p14:creationId xmlns:p14="http://schemas.microsoft.com/office/powerpoint/2010/main" val="378892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3604" name="Slide Number Placeholder 3"/>
          <p:cNvSpPr>
            <a:spLocks noGrp="1"/>
          </p:cNvSpPr>
          <p:nvPr>
            <p:ph type="sldNum" sz="quarter" idx="5"/>
          </p:nvPr>
        </p:nvSpPr>
        <p:spPr>
          <a:noFill/>
        </p:spPr>
        <p:txBody>
          <a:bodyPr/>
          <a:lstStyle/>
          <a:p>
            <a:fld id="{231CDF9B-A17C-C843-B1CE-C2D3DE9E0134}" type="slidenum">
              <a:rPr lang="en-US"/>
              <a:pPr/>
              <a:t>46</a:t>
            </a:fld>
            <a:endParaRPr lang="en-US" dirty="0"/>
          </a:p>
        </p:txBody>
      </p:sp>
    </p:spTree>
    <p:extLst>
      <p:ext uri="{BB962C8B-B14F-4D97-AF65-F5344CB8AC3E}">
        <p14:creationId xmlns:p14="http://schemas.microsoft.com/office/powerpoint/2010/main" val="3900481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3604" name="Slide Number Placeholder 3"/>
          <p:cNvSpPr>
            <a:spLocks noGrp="1"/>
          </p:cNvSpPr>
          <p:nvPr>
            <p:ph type="sldNum" sz="quarter" idx="5"/>
          </p:nvPr>
        </p:nvSpPr>
        <p:spPr>
          <a:noFill/>
        </p:spPr>
        <p:txBody>
          <a:bodyPr/>
          <a:lstStyle/>
          <a:p>
            <a:fld id="{231CDF9B-A17C-C843-B1CE-C2D3DE9E0134}" type="slidenum">
              <a:rPr lang="en-US"/>
              <a:pPr/>
              <a:t>47</a:t>
            </a:fld>
            <a:endParaRPr lang="en-US" dirty="0"/>
          </a:p>
        </p:txBody>
      </p:sp>
    </p:spTree>
    <p:extLst>
      <p:ext uri="{BB962C8B-B14F-4D97-AF65-F5344CB8AC3E}">
        <p14:creationId xmlns:p14="http://schemas.microsoft.com/office/powerpoint/2010/main" val="117183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CB3BFCD3-1ABF-BA4D-89AC-683F8AC4625E}" type="slidenum">
              <a:rPr lang="en-US"/>
              <a:pPr/>
              <a:t>4</a:t>
            </a:fld>
            <a:endParaRPr lang="en-US" dirty="0"/>
          </a:p>
        </p:txBody>
      </p:sp>
    </p:spTree>
    <p:extLst>
      <p:ext uri="{BB962C8B-B14F-4D97-AF65-F5344CB8AC3E}">
        <p14:creationId xmlns:p14="http://schemas.microsoft.com/office/powerpoint/2010/main" val="3263114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19.19 Geoengineering schemes include ways to reflect more sunlight, and some carbon sequestration approaches (Figure 19.D) can be thought of as geoengineering. Critical thinking</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Of the approaches shown here, which three do you think are the most workable?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48</a:t>
            </a:fld>
            <a:endParaRPr lang="en-US" dirty="0"/>
          </a:p>
        </p:txBody>
      </p:sp>
    </p:spTree>
    <p:extLst>
      <p:ext uri="{BB962C8B-B14F-4D97-AF65-F5344CB8AC3E}">
        <p14:creationId xmlns:p14="http://schemas.microsoft.com/office/powerpoint/2010/main" val="2520653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5652" name="Slide Number Placeholder 3"/>
          <p:cNvSpPr>
            <a:spLocks noGrp="1"/>
          </p:cNvSpPr>
          <p:nvPr>
            <p:ph type="sldNum" sz="quarter" idx="5"/>
          </p:nvPr>
        </p:nvSpPr>
        <p:spPr>
          <a:noFill/>
        </p:spPr>
        <p:txBody>
          <a:bodyPr/>
          <a:lstStyle/>
          <a:p>
            <a:fld id="{524BDC7A-85BE-4E4B-BD17-FC2C88978B56}" type="slidenum">
              <a:rPr lang="en-US"/>
              <a:pPr/>
              <a:t>49</a:t>
            </a:fld>
            <a:endParaRPr lang="en-US" dirty="0"/>
          </a:p>
        </p:txBody>
      </p:sp>
    </p:spTree>
    <p:extLst>
      <p:ext uri="{BB962C8B-B14F-4D97-AF65-F5344CB8AC3E}">
        <p14:creationId xmlns:p14="http://schemas.microsoft.com/office/powerpoint/2010/main" val="2821674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19.20 Using carbon and energy taxes or fees to help reduce greenhouse gas emissions has advantages and disadvantages. Critical thinking: Which two advantages and which two disadvantages do you think are the most important and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4250267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19.21 Using a cap-and-trade policy to help reduce greenhouse gas emissions has advantages and disadvantages. Critical thinking: Which two advantages and which two disadvantages do you think are the most important and why?</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2923148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8724" name="Slide Number Placeholder 3"/>
          <p:cNvSpPr>
            <a:spLocks noGrp="1"/>
          </p:cNvSpPr>
          <p:nvPr>
            <p:ph type="sldNum" sz="quarter" idx="5"/>
          </p:nvPr>
        </p:nvSpPr>
        <p:spPr>
          <a:noFill/>
        </p:spPr>
        <p:txBody>
          <a:bodyPr/>
          <a:lstStyle/>
          <a:p>
            <a:fld id="{DE814855-CBCB-6449-A852-0C20ACFD4935}" type="slidenum">
              <a:rPr lang="en-US"/>
              <a:pPr/>
              <a:t>52</a:t>
            </a:fld>
            <a:endParaRPr lang="en-US" dirty="0"/>
          </a:p>
        </p:txBody>
      </p:sp>
    </p:spTree>
    <p:extLst>
      <p:ext uri="{BB962C8B-B14F-4D97-AF65-F5344CB8AC3E}">
        <p14:creationId xmlns:p14="http://schemas.microsoft.com/office/powerpoint/2010/main" val="3450940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8724" name="Slide Number Placeholder 3"/>
          <p:cNvSpPr>
            <a:spLocks noGrp="1"/>
          </p:cNvSpPr>
          <p:nvPr>
            <p:ph type="sldNum" sz="quarter" idx="5"/>
          </p:nvPr>
        </p:nvSpPr>
        <p:spPr>
          <a:noFill/>
        </p:spPr>
        <p:txBody>
          <a:bodyPr/>
          <a:lstStyle/>
          <a:p>
            <a:fld id="{DE814855-CBCB-6449-A852-0C20ACFD4935}" type="slidenum">
              <a:rPr lang="en-US"/>
              <a:pPr/>
              <a:t>53</a:t>
            </a:fld>
            <a:endParaRPr lang="en-US" dirty="0"/>
          </a:p>
        </p:txBody>
      </p:sp>
    </p:spTree>
    <p:extLst>
      <p:ext uri="{BB962C8B-B14F-4D97-AF65-F5344CB8AC3E}">
        <p14:creationId xmlns:p14="http://schemas.microsoft.com/office/powerpoint/2010/main" val="1492130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9748" name="Slide Number Placeholder 3"/>
          <p:cNvSpPr>
            <a:spLocks noGrp="1"/>
          </p:cNvSpPr>
          <p:nvPr>
            <p:ph type="sldNum" sz="quarter" idx="5"/>
          </p:nvPr>
        </p:nvSpPr>
        <p:spPr>
          <a:noFill/>
        </p:spPr>
        <p:txBody>
          <a:bodyPr/>
          <a:lstStyle/>
          <a:p>
            <a:fld id="{5CFBB169-36CD-6845-A26F-DBA335690344}" type="slidenum">
              <a:rPr lang="en-US"/>
              <a:pPr/>
              <a:t>54</a:t>
            </a:fld>
            <a:endParaRPr lang="en-US" dirty="0"/>
          </a:p>
        </p:txBody>
      </p:sp>
    </p:spTree>
    <p:extLst>
      <p:ext uri="{BB962C8B-B14F-4D97-AF65-F5344CB8AC3E}">
        <p14:creationId xmlns:p14="http://schemas.microsoft.com/office/powerpoint/2010/main" val="1337930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1796" name="Slide Number Placeholder 3"/>
          <p:cNvSpPr>
            <a:spLocks noGrp="1"/>
          </p:cNvSpPr>
          <p:nvPr>
            <p:ph type="sldNum" sz="quarter" idx="5"/>
          </p:nvPr>
        </p:nvSpPr>
        <p:spPr>
          <a:noFill/>
        </p:spPr>
        <p:txBody>
          <a:bodyPr/>
          <a:lstStyle/>
          <a:p>
            <a:fld id="{D73F88B4-B574-DC4A-A58D-349B0958A2AF}" type="slidenum">
              <a:rPr lang="en-US"/>
              <a:pPr/>
              <a:t>56</a:t>
            </a:fld>
            <a:endParaRPr lang="en-US" dirty="0"/>
          </a:p>
        </p:txBody>
      </p:sp>
    </p:spTree>
    <p:extLst>
      <p:ext uri="{BB962C8B-B14F-4D97-AF65-F5344CB8AC3E}">
        <p14:creationId xmlns:p14="http://schemas.microsoft.com/office/powerpoint/2010/main" val="2904525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57</a:t>
            </a:fld>
            <a:endParaRPr lang="en-US" dirty="0"/>
          </a:p>
        </p:txBody>
      </p:sp>
    </p:spTree>
    <p:extLst>
      <p:ext uri="{BB962C8B-B14F-4D97-AF65-F5344CB8AC3E}">
        <p14:creationId xmlns:p14="http://schemas.microsoft.com/office/powerpoint/2010/main" val="2585927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19.22 Individuals matter: You can reduce your annual emissions of CO</a:t>
            </a:r>
            <a:r>
              <a:rPr lang="en-US" sz="1200" b="0" i="0" u="none" strike="noStrike" kern="1200" baseline="-25000" dirty="0">
                <a:solidFill>
                  <a:schemeClr val="tx1"/>
                </a:solidFill>
                <a:latin typeface="Arial"/>
                <a:cs typeface="Arial"/>
              </a:rPr>
              <a:t>2</a:t>
            </a:r>
            <a:r>
              <a:rPr lang="en-US" sz="1200" b="0" i="0" u="none" strike="noStrike" kern="1200" baseline="0" dirty="0">
                <a:solidFill>
                  <a:schemeClr val="tx1"/>
                </a:solidFill>
                <a:latin typeface="Arial"/>
                <a:cs typeface="Arial"/>
              </a:rPr>
              <a:t>. Critical thinking: Which of these steps, if any, do you take now or plan to take in the future?</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58</a:t>
            </a:fld>
            <a:endParaRPr lang="en-US" dirty="0"/>
          </a:p>
        </p:txBody>
      </p:sp>
    </p:spTree>
    <p:extLst>
      <p:ext uri="{BB962C8B-B14F-4D97-AF65-F5344CB8AC3E}">
        <p14:creationId xmlns:p14="http://schemas.microsoft.com/office/powerpoint/2010/main" val="278070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0FC50261-2348-7F4C-8CC7-B59FC21AD1FC}" type="slidenum">
              <a:rPr lang="en-US"/>
              <a:pPr/>
              <a:t>5</a:t>
            </a:fld>
            <a:endParaRPr lang="en-US" dirty="0"/>
          </a:p>
        </p:txBody>
      </p:sp>
    </p:spTree>
    <p:extLst>
      <p:ext uri="{BB962C8B-B14F-4D97-AF65-F5344CB8AC3E}">
        <p14:creationId xmlns:p14="http://schemas.microsoft.com/office/powerpoint/2010/main" val="477176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59</a:t>
            </a:fld>
            <a:endParaRPr lang="en-US" dirty="0"/>
          </a:p>
        </p:txBody>
      </p:sp>
    </p:spTree>
    <p:extLst>
      <p:ext uri="{BB962C8B-B14F-4D97-AF65-F5344CB8AC3E}">
        <p14:creationId xmlns:p14="http://schemas.microsoft.com/office/powerpoint/2010/main" val="3625389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3844" name="Slide Number Placeholder 3"/>
          <p:cNvSpPr>
            <a:spLocks noGrp="1"/>
          </p:cNvSpPr>
          <p:nvPr>
            <p:ph type="sldNum" sz="quarter" idx="5"/>
          </p:nvPr>
        </p:nvSpPr>
        <p:spPr>
          <a:noFill/>
        </p:spPr>
        <p:txBody>
          <a:bodyPr/>
          <a:lstStyle/>
          <a:p>
            <a:fld id="{FB01C796-EAE3-AC49-A07A-C0B95B9927D4}" type="slidenum">
              <a:rPr lang="en-US"/>
              <a:pPr/>
              <a:t>60</a:t>
            </a:fld>
            <a:endParaRPr lang="en-US" dirty="0"/>
          </a:p>
        </p:txBody>
      </p:sp>
    </p:spTree>
    <p:extLst>
      <p:ext uri="{BB962C8B-B14F-4D97-AF65-F5344CB8AC3E}">
        <p14:creationId xmlns:p14="http://schemas.microsoft.com/office/powerpoint/2010/main" val="1028371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cs typeface="Arial"/>
              </a:rPr>
              <a:t>Figure 19.23 Solutions: Some ways to prepare for the possible long-term harmful effects of climate change. Critical thinking:</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Which three of these adaptive steps do you think are the most important ones to take? Why?</a:t>
            </a:r>
            <a:endParaRPr lang="en-US" noProof="1">
              <a:solidFill>
                <a:srgbClr val="000000"/>
              </a:solidFill>
              <a:latin typeface="Arial"/>
              <a:ea typeface="ＭＳ Ｐゴシック" charset="-128"/>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61</a:t>
            </a:fld>
            <a:endParaRPr lang="en-US" dirty="0"/>
          </a:p>
        </p:txBody>
      </p:sp>
    </p:spTree>
    <p:extLst>
      <p:ext uri="{BB962C8B-B14F-4D97-AF65-F5344CB8AC3E}">
        <p14:creationId xmlns:p14="http://schemas.microsoft.com/office/powerpoint/2010/main" val="2571755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dirty="0">
              <a:ea typeface="ＭＳ Ｐゴシック" charset="-128"/>
            </a:endParaRPr>
          </a:p>
        </p:txBody>
      </p:sp>
      <p:sp>
        <p:nvSpPr>
          <p:cNvPr id="166916" name="Slide Number Placeholder 3"/>
          <p:cNvSpPr>
            <a:spLocks noGrp="1"/>
          </p:cNvSpPr>
          <p:nvPr>
            <p:ph type="sldNum" sz="quarter" idx="5"/>
          </p:nvPr>
        </p:nvSpPr>
        <p:spPr>
          <a:noFill/>
        </p:spPr>
        <p:txBody>
          <a:bodyPr/>
          <a:lstStyle/>
          <a:p>
            <a:fld id="{4F5E19A5-EEEE-6749-83C8-078E33AA18CE}" type="slidenum">
              <a:rPr lang="en-US"/>
              <a:pPr/>
              <a:t>62</a:t>
            </a:fld>
            <a:endParaRPr lang="en-US" dirty="0"/>
          </a:p>
        </p:txBody>
      </p:sp>
    </p:spTree>
    <p:extLst>
      <p:ext uri="{BB962C8B-B14F-4D97-AF65-F5344CB8AC3E}">
        <p14:creationId xmlns:p14="http://schemas.microsoft.com/office/powerpoint/2010/main" val="391712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CD5B9BA9-D87D-DF42-82B3-7FA11A67DA34}" type="slidenum">
              <a:rPr lang="en-US"/>
              <a:pPr/>
              <a:t>7</a:t>
            </a:fld>
            <a:endParaRPr lang="en-US" dirty="0"/>
          </a:p>
        </p:txBody>
      </p:sp>
    </p:spTree>
    <p:extLst>
      <p:ext uri="{BB962C8B-B14F-4D97-AF65-F5344CB8AC3E}">
        <p14:creationId xmlns:p14="http://schemas.microsoft.com/office/powerpoint/2010/main" val="21137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19</a:t>
            </a:fld>
            <a:endParaRPr lang="en-US" dirty="0"/>
          </a:p>
        </p:txBody>
      </p:sp>
    </p:spTree>
    <p:extLst>
      <p:ext uri="{BB962C8B-B14F-4D97-AF65-F5344CB8AC3E}">
        <p14:creationId xmlns:p14="http://schemas.microsoft.com/office/powerpoint/2010/main" val="282416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5956" name="Slide Number Placeholder 3"/>
          <p:cNvSpPr>
            <a:spLocks noGrp="1"/>
          </p:cNvSpPr>
          <p:nvPr>
            <p:ph type="sldNum" sz="quarter" idx="5"/>
          </p:nvPr>
        </p:nvSpPr>
        <p:spPr>
          <a:noFill/>
        </p:spPr>
        <p:txBody>
          <a:bodyPr/>
          <a:lstStyle/>
          <a:p>
            <a:fld id="{A471AD15-847E-C445-8B77-A38F84679118}" type="slidenum">
              <a:rPr lang="en-US"/>
              <a:pPr/>
              <a:t>21</a:t>
            </a:fld>
            <a:endParaRPr lang="en-US" dirty="0"/>
          </a:p>
        </p:txBody>
      </p:sp>
    </p:spTree>
    <p:extLst>
      <p:ext uri="{BB962C8B-B14F-4D97-AF65-F5344CB8AC3E}">
        <p14:creationId xmlns:p14="http://schemas.microsoft.com/office/powerpoint/2010/main" val="70306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a:cs typeface="Arial"/>
              </a:rPr>
              <a:t>Figure 19.9 Climate scientists have come up with this list of possible climate change tipping points.</a:t>
            </a:r>
          </a:p>
        </p:txBody>
      </p:sp>
      <p:sp>
        <p:nvSpPr>
          <p:cNvPr id="4" name="Slide Number Placeholder 3"/>
          <p:cNvSpPr>
            <a:spLocks noGrp="1"/>
          </p:cNvSpPr>
          <p:nvPr>
            <p:ph type="sldNum" sz="quarter" idx="10"/>
          </p:nvPr>
        </p:nvSpPr>
        <p:spPr/>
        <p:txBody>
          <a:bodyPr/>
          <a:lstStyle/>
          <a:p>
            <a:fld id="{C17FC884-6B8A-AA41-8AD1-6286A1B9538A}" type="slidenum">
              <a:rPr lang="en-US" smtClean="0"/>
              <a:pPr/>
              <a:t>22</a:t>
            </a:fld>
            <a:endParaRPr lang="en-US" dirty="0"/>
          </a:p>
        </p:txBody>
      </p:sp>
    </p:spTree>
    <p:extLst>
      <p:ext uri="{BB962C8B-B14F-4D97-AF65-F5344CB8AC3E}">
        <p14:creationId xmlns:p14="http://schemas.microsoft.com/office/powerpoint/2010/main" val="279516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a:cs typeface="Arial"/>
              </a:rPr>
              <a:t>Figure 19.10</a:t>
            </a:r>
            <a:r>
              <a:rPr lang="en-US" baseline="0" dirty="0">
                <a:latin typeface="Arial"/>
                <a:cs typeface="Arial"/>
              </a:rPr>
              <a:t> </a:t>
            </a:r>
            <a:r>
              <a:rPr lang="en-US" sz="1200" b="0" i="0" u="none" strike="noStrike" kern="1200" baseline="0" dirty="0">
                <a:solidFill>
                  <a:schemeClr val="tx1"/>
                </a:solidFill>
                <a:latin typeface="Arial"/>
                <a:cs typeface="Arial"/>
              </a:rPr>
              <a:t>The big melt: Rising average atmospheric and ocean temperatures have caused more and more arctic sea ice to melt during the summer months. The yellow line added to this satellite image (left) shows the average summer minimum area of ice during the period 1979–2010, in contrast to the white, ice-covered summer minimum in 2012. The graphs (right) show that the sea ice melt has been a continuing since 2012. Data analysis: Which is declining faster, the summer sea ice area, or the summer sea ice volume?</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23</a:t>
            </a:fld>
            <a:endParaRPr lang="en-US" dirty="0"/>
          </a:p>
        </p:txBody>
      </p:sp>
    </p:spTree>
    <p:extLst>
      <p:ext uri="{BB962C8B-B14F-4D97-AF65-F5344CB8AC3E}">
        <p14:creationId xmlns:p14="http://schemas.microsoft.com/office/powerpoint/2010/main" val="360882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8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200" y="220811"/>
            <a:ext cx="5181600" cy="6263978"/>
          </a:xfrm>
          <a:prstGeom prst="rect">
            <a:avLst/>
          </a:prstGeom>
          <a:effectLst>
            <a:softEdge rad="190500"/>
          </a:effectLst>
        </p:spPr>
      </p:pic>
      <p:sp>
        <p:nvSpPr>
          <p:cNvPr id="5" name="Rectangle 4"/>
          <p:cNvSpPr/>
          <p:nvPr userDrawn="1"/>
        </p:nvSpPr>
        <p:spPr>
          <a:xfrm>
            <a:off x="228600" y="1600200"/>
            <a:ext cx="8686800" cy="190500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54330" y="1600200"/>
            <a:ext cx="8484870" cy="1752600"/>
          </a:xfrm>
        </p:spPr>
        <p:txBody>
          <a:bodyPr lIns="91440"/>
          <a:lstStyle>
            <a:lvl1pPr marL="0" indent="0" algn="l" rtl="0" eaLnBrk="1" fontAlgn="base" hangingPunct="1">
              <a:spcBef>
                <a:spcPts val="900"/>
              </a:spcBef>
              <a:spcAft>
                <a:spcPct val="0"/>
              </a:spcAft>
              <a:buFont typeface="Arial" charset="0"/>
              <a:buNone/>
              <a:defRPr lang="en-US" sz="4600" b="0" kern="1200" spc="150" baseline="0" dirty="0">
                <a:solidFill>
                  <a:srgbClr val="FFC000"/>
                </a:solidFill>
                <a:effectLst>
                  <a:outerShdw dist="38100" dir="2700000" algn="tl" rotWithShape="0">
                    <a:schemeClr val="tx1"/>
                  </a:outerShdw>
                </a:effectLst>
                <a:latin typeface="Arial Narrow" panose="020B0606020202030204" pitchFamily="34" charset="0"/>
                <a:ea typeface="Arial Narrow" panose="020B0606020202030204" pitchFamily="34" charset="0"/>
                <a:cs typeface="Vrinda"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ChapTitle</a:t>
            </a:r>
          </a:p>
        </p:txBody>
      </p:sp>
      <p:sp>
        <p:nvSpPr>
          <p:cNvPr id="9" name="Rectangle 8"/>
          <p:cNvSpPr/>
          <p:nvPr userDrawn="1"/>
        </p:nvSpPr>
        <p:spPr>
          <a:xfrm>
            <a:off x="0" y="0"/>
            <a:ext cx="9144000"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userDrawn="1"/>
        </p:nvGrpSpPr>
        <p:grpSpPr>
          <a:xfrm>
            <a:off x="232410" y="1213336"/>
            <a:ext cx="3474720" cy="397032"/>
            <a:chOff x="358140" y="1594336"/>
            <a:chExt cx="3474720" cy="397032"/>
          </a:xfrm>
        </p:grpSpPr>
        <p:sp>
          <p:nvSpPr>
            <p:cNvPr id="10" name="Rectangle 9"/>
            <p:cNvSpPr/>
            <p:nvPr userDrawn="1"/>
          </p:nvSpPr>
          <p:spPr>
            <a:xfrm>
              <a:off x="358140" y="1594336"/>
              <a:ext cx="228600" cy="381000"/>
            </a:xfrm>
            <a:prstGeom prst="rect">
              <a:avLst/>
            </a:prstGeom>
            <a:solidFill>
              <a:srgbClr val="008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 Side Corner Rectangle 23"/>
            <p:cNvSpPr/>
            <p:nvPr userDrawn="1"/>
          </p:nvSpPr>
          <p:spPr>
            <a:xfrm>
              <a:off x="358140" y="1594336"/>
              <a:ext cx="3474720" cy="384048"/>
            </a:xfrm>
            <a:prstGeom prst="round2SameRect">
              <a:avLst/>
            </a:prstGeom>
            <a:solidFill>
              <a:srgbClr val="008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userDrawn="1"/>
          </p:nvSpPr>
          <p:spPr>
            <a:xfrm>
              <a:off x="480060" y="1594336"/>
              <a:ext cx="1775460" cy="397032"/>
            </a:xfrm>
            <a:prstGeom prst="rect">
              <a:avLst/>
            </a:prstGeom>
            <a:noFill/>
          </p:spPr>
          <p:txBody>
            <a:bodyPr wrap="square" lIns="91440" tIns="9144" bIns="18288" rtlCol="0">
              <a:spAutoFit/>
            </a:bodyPr>
            <a:lstStyle/>
            <a:p>
              <a:r>
                <a:rPr lang="en-US" sz="2400" b="0" kern="1200" dirty="0">
                  <a:solidFill>
                    <a:srgbClr val="FFFFFF"/>
                  </a:solidFill>
                  <a:effectLst>
                    <a:outerShdw dist="25400" dir="2700000" algn="tl" rotWithShape="0">
                      <a:schemeClr val="tx1"/>
                    </a:outerShdw>
                  </a:effectLst>
                  <a:latin typeface="Arial" panose="020B0604020202020204" pitchFamily="34" charset="0"/>
                  <a:ea typeface="Vrinda" panose="020B0502040204020203" pitchFamily="34" charset="0"/>
                  <a:cs typeface="Arial" panose="020B0604020202020204" pitchFamily="34" charset="0"/>
                </a:rPr>
                <a:t>CHAPTER</a:t>
              </a:r>
            </a:p>
          </p:txBody>
        </p:sp>
      </p:grpSp>
      <p:sp>
        <p:nvSpPr>
          <p:cNvPr id="2" name="Title 1"/>
          <p:cNvSpPr>
            <a:spLocks noGrp="1"/>
          </p:cNvSpPr>
          <p:nvPr userDrawn="1">
            <p:ph type="ctrTitle" hasCustomPrompt="1"/>
          </p:nvPr>
        </p:nvSpPr>
        <p:spPr>
          <a:xfrm>
            <a:off x="1951602" y="1209674"/>
            <a:ext cx="841128" cy="381000"/>
          </a:xfrm>
          <a:prstGeom prst="rect">
            <a:avLst/>
          </a:prstGeom>
          <a:noFill/>
          <a:ln>
            <a:noFill/>
          </a:ln>
        </p:spPr>
        <p:txBody>
          <a:bodyPr tIns="9144" bIns="18288" anchor="t" anchorCtr="0"/>
          <a:lstStyle>
            <a:lvl1pPr marL="0" indent="0" algn="l">
              <a:defRPr lang="en-US" sz="2400" b="0" kern="1200" dirty="0">
                <a:solidFill>
                  <a:srgbClr val="FFFFFF"/>
                </a:solidFill>
                <a:effectLst>
                  <a:outerShdw dist="25400" dir="2700000" algn="tl" rotWithShape="0">
                    <a:schemeClr val="tx1"/>
                  </a:outerShdw>
                </a:effectLst>
                <a:latin typeface="Arial" panose="020B0604020202020204" pitchFamily="34" charset="0"/>
                <a:ea typeface="Arial" panose="020B0604020202020204" pitchFamily="34" charset="0"/>
                <a:cs typeface="Arial" panose="020B0604020202020204" pitchFamily="34" charset="0"/>
              </a:defRPr>
            </a:lvl1pPr>
          </a:lstStyle>
          <a:p>
            <a:r>
              <a:rPr lang="en-US" dirty="0"/>
              <a:t>Ch#</a:t>
            </a:r>
          </a:p>
        </p:txBody>
      </p:sp>
      <p:sp>
        <p:nvSpPr>
          <p:cNvPr id="27" name="TextBox 26"/>
          <p:cNvSpPr txBox="1"/>
          <p:nvPr userDrawn="1"/>
        </p:nvSpPr>
        <p:spPr>
          <a:xfrm>
            <a:off x="381000" y="6436552"/>
            <a:ext cx="79248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DC435"/>
                </a:solidFill>
                <a:effectLst/>
                <a:uLnTx/>
                <a:uFillTx/>
                <a:latin typeface="Arial" pitchFamily="34" charset="0"/>
                <a:ea typeface="ＭＳ Ｐゴシック" pitchFamily="34" charset="-128"/>
                <a:cs typeface="+mn-cs"/>
              </a:rPr>
              <a:t>© 2018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FDC435"/>
              </a:solidFill>
            </a:endParaRPr>
          </a:p>
        </p:txBody>
      </p:sp>
    </p:spTree>
    <p:extLst>
      <p:ext uri="{BB962C8B-B14F-4D97-AF65-F5344CB8AC3E}">
        <p14:creationId xmlns:p14="http://schemas.microsoft.com/office/powerpoint/2010/main" val="150131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46320"/>
          </a:xfrm>
        </p:spPr>
        <p:txBody>
          <a:bodyPr/>
          <a:lstStyle>
            <a:lvl1pPr marL="342900" marR="0" indent="-3429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1pPr>
            <a:lvl2pPr marL="742950" marR="0" indent="-28575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2pPr>
            <a:lvl3pPr marL="1143000" marR="0" indent="-2286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3pPr>
            <a:lvl4pPr marL="1600200" marR="0" indent="-2286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4pPr>
            <a:lvl5pPr marL="2057400" marR="0" indent="-228600" algn="l" defTabSz="914400" rtl="0" eaLnBrk="1" fontAlgn="base" latinLnBrk="0" hangingPunct="1">
              <a:lnSpc>
                <a:spcPct val="100000"/>
              </a:lnSpc>
              <a:spcBef>
                <a:spcPts val="900"/>
              </a:spcBef>
              <a:spcAft>
                <a:spcPct val="0"/>
              </a:spcAft>
              <a:buClrTx/>
              <a:buSzTx/>
              <a:buFont typeface="Arial" charset="0"/>
              <a:buChar char="»"/>
              <a:tabLst/>
              <a:defRPr>
                <a:latin typeface="Arial" pitchFamily="34" charset="0"/>
                <a:cs typeface="Arial" pitchFamily="34" charset="0"/>
              </a:defRPr>
            </a:lvl5pPr>
          </a:lstStyle>
          <a:p>
            <a:pPr marL="342900" marR="0" lvl="0" indent="-3429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Arial" pitchFamily="34" charset="0"/>
                <a:cs typeface="Arial" pitchFamily="34" charset="0"/>
              </a:rPr>
              <a:t>Click to edit Master text styles</a:t>
            </a:r>
          </a:p>
          <a:p>
            <a:pPr marL="742950" marR="0" lvl="1" indent="-28575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cs typeface="Arial" pitchFamily="34" charset="0"/>
              </a:rPr>
              <a:t>Second level</a:t>
            </a:r>
          </a:p>
          <a:p>
            <a:pPr marL="1143000" marR="0" lvl="2" indent="-2286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Arial" pitchFamily="34" charset="0"/>
                <a:cs typeface="Arial" pitchFamily="34" charset="0"/>
              </a:rPr>
              <a:t>Third level</a:t>
            </a:r>
          </a:p>
          <a:p>
            <a:pPr marL="1600200" marR="0" lvl="3" indent="-2286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Fourth level</a:t>
            </a:r>
          </a:p>
          <a:p>
            <a:pPr marL="2057400" marR="0" lvl="4" indent="-228600" algn="l" defTabSz="914400" rtl="0" eaLnBrk="1" fontAlgn="base" latinLnBrk="0" hangingPunct="1">
              <a:lnSpc>
                <a:spcPct val="100000"/>
              </a:lnSpc>
              <a:spcBef>
                <a:spcPts val="9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rgbClr val="007A00"/>
              </a:gs>
              <a:gs pos="30000">
                <a:srgbClr val="336600"/>
              </a:gs>
              <a:gs pos="100000">
                <a:srgbClr val="333300"/>
              </a:gs>
            </a:gsLst>
            <a:lin ang="16200000" scaled="1"/>
            <a:tileRect/>
          </a:gradFill>
        </p:spPr>
        <p:txBody>
          <a:bodyPr>
            <a:normAutofit/>
          </a:bodyPr>
          <a:lstStyle>
            <a:lvl1pPr marL="228600" indent="0" algn="l">
              <a:defRPr lang="en-US" sz="3600" b="0" i="0" u="none" strike="noStrike" kern="1200" baseline="0" dirty="0">
                <a:solidFill>
                  <a:srgbClr val="FDC435"/>
                </a:solidFill>
                <a:effectLst>
                  <a:outerShdw blurRad="25400" dist="127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9679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84632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84632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0"/>
            <a:ext cx="9144000" cy="1295400"/>
          </a:xfrm>
          <a:gradFill flip="none" rotWithShape="1">
            <a:gsLst>
              <a:gs pos="0">
                <a:srgbClr val="2C2010"/>
              </a:gs>
              <a:gs pos="30000">
                <a:srgbClr val="7B5A2D"/>
              </a:gs>
              <a:gs pos="100000">
                <a:srgbClr val="C19253"/>
              </a:gs>
            </a:gsLst>
            <a:lin ang="16200000" scaled="1"/>
            <a:tileRect/>
          </a:gradFill>
        </p:spPr>
        <p:txBody>
          <a:bodyPr>
            <a:normAutofit/>
          </a:bodyPr>
          <a:lstStyle>
            <a:lvl1pPr marL="58738" indent="0" algn="l">
              <a:defRPr lang="en-US" sz="3600" b="0" i="0" u="none" strike="noStrike" kern="1200" baseline="0" dirty="0">
                <a:solidFill>
                  <a:srgbClr val="FDC435"/>
                </a:solidFill>
                <a:effectLst>
                  <a:outerShdw blurRad="25400" dist="127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39815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295400"/>
          </a:xfrm>
          <a:gradFill flip="none" rotWithShape="1">
            <a:gsLst>
              <a:gs pos="0">
                <a:srgbClr val="2C2010"/>
              </a:gs>
              <a:gs pos="30000">
                <a:srgbClr val="7B5A2D"/>
              </a:gs>
              <a:gs pos="100000">
                <a:srgbClr val="C19253"/>
              </a:gs>
            </a:gsLst>
            <a:lin ang="16200000" scaled="1"/>
            <a:tileRect/>
          </a:gradFill>
        </p:spPr>
        <p:txBody>
          <a:bodyPr>
            <a:normAutofit/>
          </a:bodyPr>
          <a:lstStyle>
            <a:lvl1pPr marL="58738" indent="0" algn="l">
              <a:defRPr lang="en-US" sz="3600" b="0" i="0" u="none" strike="noStrike" kern="1200" baseline="0" dirty="0">
                <a:solidFill>
                  <a:srgbClr val="FDC435"/>
                </a:solidFill>
                <a:effectLst>
                  <a:outerShdw blurRad="25400" dist="127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25724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33684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163337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0521195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Autofit/>
          </a:bodyPr>
          <a:lstStyle>
            <a:lvl1pPr algn="ctr">
              <a:defRPr sz="3600">
                <a:latin typeface="Arial" pitchFamily="34" charset="0"/>
                <a:ea typeface="Verdan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94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Autofit/>
          </a:bodyPr>
          <a:lstStyle>
            <a:lvl1pPr algn="ctr">
              <a:defRPr sz="3600" b="0">
                <a:solidFill>
                  <a:schemeClr val="tx1"/>
                </a:solidFill>
              </a:defRPr>
            </a:lvl1pPr>
          </a:lstStyle>
          <a:p>
            <a:r>
              <a:rPr lang="en-US" dirty="0"/>
              <a:t>Click to edit Master title style</a:t>
            </a:r>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732324716"/>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305800" y="6356350"/>
            <a:ext cx="3810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436552"/>
            <a:ext cx="79248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2018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0987925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Lst>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p:txBody>
          <a:bodyPr/>
          <a:lstStyle/>
          <a:p>
            <a:r>
              <a:rPr lang="en-US" dirty="0"/>
              <a:t>1st Edition</a:t>
            </a:r>
          </a:p>
        </p:txBody>
      </p:sp>
      <p:sp>
        <p:nvSpPr>
          <p:cNvPr id="10" name="Text Placeholder 9"/>
          <p:cNvSpPr>
            <a:spLocks noGrp="1"/>
          </p:cNvSpPr>
          <p:nvPr>
            <p:ph type="body" sz="quarter" idx="15"/>
          </p:nvPr>
        </p:nvSpPr>
        <p:spPr>
          <a:xfrm>
            <a:off x="4538050" y="2895600"/>
            <a:ext cx="4224950" cy="1897832"/>
          </a:xfrm>
        </p:spPr>
        <p:txBody>
          <a:bodyPr/>
          <a:lstStyle/>
          <a:p>
            <a:r>
              <a:rPr lang="en-US" sz="4000" b="1" dirty="0"/>
              <a:t>     Chapter 20</a:t>
            </a:r>
          </a:p>
          <a:p>
            <a:r>
              <a:rPr lang="en-US" sz="4000" dirty="0"/>
              <a:t>Climate Change</a:t>
            </a:r>
          </a:p>
        </p:txBody>
      </p:sp>
      <p:sp>
        <p:nvSpPr>
          <p:cNvPr id="11" name="Content Placeholder 10"/>
          <p:cNvSpPr>
            <a:spLocks noGrp="1"/>
          </p:cNvSpPr>
          <p:nvPr>
            <p:ph sz="quarter" idx="16"/>
          </p:nvPr>
        </p:nvSpPr>
        <p:spPr>
          <a:xfrm>
            <a:off x="1524000" y="6285230"/>
            <a:ext cx="7543800" cy="572770"/>
          </a:xfrm>
        </p:spPr>
        <p:txBody>
          <a:bodyPr/>
          <a:lstStyle/>
          <a:p>
            <a:r>
              <a:rPr lang="en-US" dirty="0">
                <a:solidFill>
                  <a:schemeClr val="bg1"/>
                </a:solidFill>
              </a:rPr>
              <a:t>Copyright © 2018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xmlns="" id="{9B02B2D5-1C38-4B77-B6DA-C1FF40D6F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325029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Human Activities in Current Atmospheric Warming (1 of 3)</a:t>
            </a:r>
          </a:p>
        </p:txBody>
      </p:sp>
      <p:sp>
        <p:nvSpPr>
          <p:cNvPr id="3" name="Content Placeholder 2"/>
          <p:cNvSpPr>
            <a:spLocks noGrp="1"/>
          </p:cNvSpPr>
          <p:nvPr>
            <p:ph idx="1"/>
          </p:nvPr>
        </p:nvSpPr>
        <p:spPr/>
        <p:txBody>
          <a:bodyPr/>
          <a:lstStyle/>
          <a:p>
            <a:r>
              <a:rPr lang="en-US" dirty="0"/>
              <a:t>Burning of fossil fuels, deforestation, and agriculture led to significant increases in greenhouse gases</a:t>
            </a:r>
          </a:p>
          <a:p>
            <a:r>
              <a:rPr lang="en-US" dirty="0"/>
              <a:t>Increase of methane (more potent than CO</a:t>
            </a:r>
            <a:r>
              <a:rPr lang="en-US" baseline="-25000" dirty="0"/>
              <a:t>2</a:t>
            </a:r>
            <a:r>
              <a:rPr lang="en-US" dirty="0"/>
              <a:t>) from livestock, rice production, natural gas production</a:t>
            </a:r>
          </a:p>
          <a:p>
            <a:r>
              <a:rPr lang="en-US" dirty="0"/>
              <a:t>U.S. has largest per capita carbon footprint</a:t>
            </a:r>
          </a:p>
          <a:p>
            <a:r>
              <a:rPr lang="en-US" dirty="0"/>
              <a:t>Carbon added to the atmosphere faster than the carbon cycle can remove it</a:t>
            </a:r>
          </a:p>
          <a:p>
            <a:endParaRPr lang="en-US" dirty="0"/>
          </a:p>
        </p:txBody>
      </p:sp>
    </p:spTree>
    <p:extLst>
      <p:ext uri="{BB962C8B-B14F-4D97-AF65-F5344CB8AC3E}">
        <p14:creationId xmlns:p14="http://schemas.microsoft.com/office/powerpoint/2010/main" val="262475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Human Activities in Current Atmospheric Warming (2 of 3)</a:t>
            </a:r>
          </a:p>
        </p:txBody>
      </p:sp>
      <p:sp>
        <p:nvSpPr>
          <p:cNvPr id="3" name="Content Placeholder 2"/>
          <p:cNvSpPr>
            <a:spLocks noGrp="1"/>
          </p:cNvSpPr>
          <p:nvPr>
            <p:ph idx="1"/>
          </p:nvPr>
        </p:nvSpPr>
        <p:spPr/>
        <p:txBody>
          <a:bodyPr/>
          <a:lstStyle/>
          <a:p>
            <a:r>
              <a:rPr lang="en-US" dirty="0"/>
              <a:t>Humans have also cut down forests, a sink for carbon</a:t>
            </a:r>
          </a:p>
          <a:p>
            <a:r>
              <a:rPr lang="en-US" dirty="0"/>
              <a:t>Change in climate is much faster than change induced by natural factors</a:t>
            </a:r>
          </a:p>
          <a:p>
            <a:r>
              <a:rPr lang="en-US" dirty="0"/>
              <a:t>Climate scientists agree that </a:t>
            </a:r>
          </a:p>
          <a:p>
            <a:pPr lvl="1"/>
            <a:r>
              <a:rPr lang="en-US" dirty="0"/>
              <a:t>Climate change is happening now</a:t>
            </a:r>
          </a:p>
          <a:p>
            <a:pPr lvl="1"/>
            <a:r>
              <a:rPr lang="en-US" dirty="0"/>
              <a:t>Human activities play a significant role in climate change</a:t>
            </a:r>
          </a:p>
          <a:p>
            <a:pPr lvl="1"/>
            <a:r>
              <a:rPr lang="en-US" dirty="0"/>
              <a:t>Average atmospheric temperatures are likely to increase</a:t>
            </a:r>
          </a:p>
          <a:p>
            <a:pPr lvl="1"/>
            <a:r>
              <a:rPr lang="en-US" dirty="0"/>
              <a:t>Immediate action is possible and affordable  and would bring major benefits</a:t>
            </a:r>
          </a:p>
        </p:txBody>
      </p:sp>
    </p:spTree>
    <p:extLst>
      <p:ext uri="{BB962C8B-B14F-4D97-AF65-F5344CB8AC3E}">
        <p14:creationId xmlns:p14="http://schemas.microsoft.com/office/powerpoint/2010/main" val="368798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Human Activities in Current Atmospheric Warming (3 of 3)</a:t>
            </a:r>
          </a:p>
        </p:txBody>
      </p:sp>
      <p:sp>
        <p:nvSpPr>
          <p:cNvPr id="3" name="Content Placeholder 2"/>
          <p:cNvSpPr>
            <a:spLocks noGrp="1"/>
          </p:cNvSpPr>
          <p:nvPr>
            <p:ph idx="1"/>
          </p:nvPr>
        </p:nvSpPr>
        <p:spPr/>
        <p:txBody>
          <a:bodyPr/>
          <a:lstStyle/>
          <a:p>
            <a:r>
              <a:rPr lang="en-US" dirty="0"/>
              <a:t>Fossil fuel lifestyle has led to serious problems</a:t>
            </a:r>
          </a:p>
          <a:p>
            <a:pPr lvl="1"/>
            <a:r>
              <a:rPr lang="en-US" dirty="0"/>
              <a:t>Air pollution</a:t>
            </a:r>
          </a:p>
          <a:p>
            <a:pPr lvl="1"/>
            <a:r>
              <a:rPr lang="en-US" dirty="0"/>
              <a:t>Climate change</a:t>
            </a:r>
          </a:p>
          <a:p>
            <a:pPr lvl="1"/>
            <a:r>
              <a:rPr lang="en-US" dirty="0"/>
              <a:t>Ocean acidification</a:t>
            </a:r>
          </a:p>
          <a:p>
            <a:r>
              <a:rPr lang="en-US" dirty="0"/>
              <a:t>Scientists use models to make projections about future trends</a:t>
            </a:r>
          </a:p>
        </p:txBody>
      </p:sp>
    </p:spTree>
    <p:extLst>
      <p:ext uri="{BB962C8B-B14F-4D97-AF65-F5344CB8AC3E}">
        <p14:creationId xmlns:p14="http://schemas.microsoft.com/office/powerpoint/2010/main" val="112623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Sun in Current Atmospheric Warming</a:t>
            </a:r>
          </a:p>
        </p:txBody>
      </p:sp>
      <p:sp>
        <p:nvSpPr>
          <p:cNvPr id="3" name="Content Placeholder 2"/>
          <p:cNvSpPr>
            <a:spLocks noGrp="1"/>
          </p:cNvSpPr>
          <p:nvPr>
            <p:ph idx="1"/>
          </p:nvPr>
        </p:nvSpPr>
        <p:spPr/>
        <p:txBody>
          <a:bodyPr/>
          <a:lstStyle/>
          <a:p>
            <a:r>
              <a:rPr lang="en-US" dirty="0"/>
              <a:t>Cause of warming cannot be increased solar output</a:t>
            </a:r>
          </a:p>
          <a:p>
            <a:pPr lvl="1"/>
            <a:r>
              <a:rPr lang="en-US" dirty="0"/>
              <a:t>Output has dropped slightly during last few decades</a:t>
            </a:r>
          </a:p>
          <a:p>
            <a:pPr lvl="1"/>
            <a:r>
              <a:rPr lang="en-US" dirty="0"/>
              <a:t>Troposphere has warmed while stratosphere has cooled</a:t>
            </a:r>
          </a:p>
          <a:p>
            <a:pPr lvl="1"/>
            <a:r>
              <a:rPr lang="en-US" dirty="0"/>
              <a:t>Atmosphere is heating from the bottom up</a:t>
            </a:r>
          </a:p>
          <a:p>
            <a:pPr lvl="1"/>
            <a:endParaRPr lang="en-US" dirty="0"/>
          </a:p>
        </p:txBody>
      </p:sp>
    </p:spTree>
    <p:extLst>
      <p:ext uri="{BB962C8B-B14F-4D97-AF65-F5344CB8AC3E}">
        <p14:creationId xmlns:p14="http://schemas.microsoft.com/office/powerpoint/2010/main" val="113206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Oceans on Current Atmospheric Warming (1 of 2)</a:t>
            </a:r>
          </a:p>
        </p:txBody>
      </p:sp>
      <p:sp>
        <p:nvSpPr>
          <p:cNvPr id="3" name="Content Placeholder 2"/>
          <p:cNvSpPr>
            <a:spLocks noGrp="1"/>
          </p:cNvSpPr>
          <p:nvPr>
            <p:ph idx="1"/>
          </p:nvPr>
        </p:nvSpPr>
        <p:spPr/>
        <p:txBody>
          <a:bodyPr/>
          <a:lstStyle/>
          <a:p>
            <a:r>
              <a:rPr lang="en-US" dirty="0"/>
              <a:t>Sink for carbon, most stored as carbon in marine algae and vegetation, in coral reefs and bottom sediments</a:t>
            </a:r>
          </a:p>
          <a:p>
            <a:r>
              <a:rPr lang="en-US" dirty="0"/>
              <a:t>Also absorb heat from troposphere</a:t>
            </a:r>
          </a:p>
          <a:p>
            <a:r>
              <a:rPr lang="en-US" dirty="0"/>
              <a:t>Has resulted in ocean acidification</a:t>
            </a:r>
          </a:p>
        </p:txBody>
      </p:sp>
    </p:spTree>
    <p:extLst>
      <p:ext uri="{BB962C8B-B14F-4D97-AF65-F5344CB8AC3E}">
        <p14:creationId xmlns:p14="http://schemas.microsoft.com/office/powerpoint/2010/main" val="357262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Oceans on Current Atmospheric Warming (2 of 2)</a:t>
            </a:r>
          </a:p>
        </p:txBody>
      </p:sp>
      <p:sp>
        <p:nvSpPr>
          <p:cNvPr id="3" name="Content Placeholder 2"/>
          <p:cNvSpPr>
            <a:spLocks noGrp="1"/>
          </p:cNvSpPr>
          <p:nvPr>
            <p:ph idx="1"/>
          </p:nvPr>
        </p:nvSpPr>
        <p:spPr/>
        <p:txBody>
          <a:bodyPr/>
          <a:lstStyle/>
          <a:p>
            <a:r>
              <a:rPr lang="en-US" dirty="0">
                <a:solidFill>
                  <a:srgbClr val="FF0000"/>
                </a:solidFill>
              </a:rPr>
              <a:t>Insert figure 20.6</a:t>
            </a:r>
          </a:p>
        </p:txBody>
      </p:sp>
    </p:spTree>
    <p:extLst>
      <p:ext uri="{BB962C8B-B14F-4D97-AF65-F5344CB8AC3E}">
        <p14:creationId xmlns:p14="http://schemas.microsoft.com/office/powerpoint/2010/main" val="199724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Cloud Cover on Atmospheric Warming (1 of 2)</a:t>
            </a:r>
          </a:p>
        </p:txBody>
      </p:sp>
      <p:sp>
        <p:nvSpPr>
          <p:cNvPr id="3" name="Content Placeholder 2"/>
          <p:cNvSpPr>
            <a:spLocks noGrp="1"/>
          </p:cNvSpPr>
          <p:nvPr>
            <p:ph idx="1"/>
          </p:nvPr>
        </p:nvSpPr>
        <p:spPr/>
        <p:txBody>
          <a:bodyPr/>
          <a:lstStyle/>
          <a:p>
            <a:r>
              <a:rPr lang="en-US" dirty="0"/>
              <a:t>Net effect of cloud cover change is likely to increase warming</a:t>
            </a:r>
          </a:p>
          <a:p>
            <a:r>
              <a:rPr lang="en-US" dirty="0"/>
              <a:t>Cumulus clouds reflect light back into space</a:t>
            </a:r>
          </a:p>
          <a:p>
            <a:r>
              <a:rPr lang="en-US" dirty="0"/>
              <a:t>Cirrus clouds insulate earth, increasing cooling</a:t>
            </a:r>
          </a:p>
        </p:txBody>
      </p:sp>
    </p:spTree>
    <p:extLst>
      <p:ext uri="{BB962C8B-B14F-4D97-AF65-F5344CB8AC3E}">
        <p14:creationId xmlns:p14="http://schemas.microsoft.com/office/powerpoint/2010/main" val="104245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Cloud Cover on Atmospheric Warming (2 of 2)</a:t>
            </a:r>
          </a:p>
        </p:txBody>
      </p:sp>
      <p:sp>
        <p:nvSpPr>
          <p:cNvPr id="3" name="Content Placeholder 2"/>
          <p:cNvSpPr>
            <a:spLocks noGrp="1"/>
          </p:cNvSpPr>
          <p:nvPr>
            <p:ph idx="1"/>
          </p:nvPr>
        </p:nvSpPr>
        <p:spPr/>
        <p:txBody>
          <a:bodyPr/>
          <a:lstStyle/>
          <a:p>
            <a:r>
              <a:rPr lang="en-US" dirty="0">
                <a:solidFill>
                  <a:srgbClr val="FF0000"/>
                </a:solidFill>
              </a:rPr>
              <a:t>Insert figure 20.7</a:t>
            </a:r>
          </a:p>
        </p:txBody>
      </p:sp>
    </p:spTree>
    <p:extLst>
      <p:ext uri="{BB962C8B-B14F-4D97-AF65-F5344CB8AC3E}">
        <p14:creationId xmlns:p14="http://schemas.microsoft.com/office/powerpoint/2010/main" val="181897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Outdoor Air Pollution on Atmospheric Warming</a:t>
            </a:r>
          </a:p>
        </p:txBody>
      </p:sp>
      <p:sp>
        <p:nvSpPr>
          <p:cNvPr id="3" name="Content Placeholder 2"/>
          <p:cNvSpPr>
            <a:spLocks noGrp="1"/>
          </p:cNvSpPr>
          <p:nvPr>
            <p:ph idx="1"/>
          </p:nvPr>
        </p:nvSpPr>
        <p:spPr/>
        <p:txBody>
          <a:bodyPr/>
          <a:lstStyle/>
          <a:p>
            <a:r>
              <a:rPr lang="en-US" dirty="0"/>
              <a:t>Light colored aerosols reflect incoming sunlight </a:t>
            </a:r>
          </a:p>
          <a:p>
            <a:r>
              <a:rPr lang="en-US" dirty="0"/>
              <a:t>Dark particles like soot absorb heat</a:t>
            </a:r>
          </a:p>
          <a:p>
            <a:r>
              <a:rPr lang="en-US" dirty="0"/>
              <a:t>Most likely will not affect climate change</a:t>
            </a:r>
          </a:p>
          <a:p>
            <a:endParaRPr lang="en-US" dirty="0"/>
          </a:p>
        </p:txBody>
      </p:sp>
    </p:spTree>
    <p:extLst>
      <p:ext uri="{BB962C8B-B14F-4D97-AF65-F5344CB8AC3E}">
        <p14:creationId xmlns:p14="http://schemas.microsoft.com/office/powerpoint/2010/main" val="402778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 What are the Likely Effects of a Warmer Atmosphere?</a:t>
            </a:r>
          </a:p>
        </p:txBody>
      </p:sp>
      <p:sp>
        <p:nvSpPr>
          <p:cNvPr id="5" name="Content Placeholder 4"/>
          <p:cNvSpPr>
            <a:spLocks noGrp="1"/>
          </p:cNvSpPr>
          <p:nvPr>
            <p:ph idx="1"/>
          </p:nvPr>
        </p:nvSpPr>
        <p:spPr/>
        <p:txBody>
          <a:bodyPr/>
          <a:lstStyle/>
          <a:p>
            <a:r>
              <a:rPr lang="en-US" dirty="0"/>
              <a:t>Projected change in temperature could have severe and long-lasting consequences</a:t>
            </a:r>
          </a:p>
          <a:p>
            <a:pPr lvl="1"/>
            <a:r>
              <a:rPr lang="en-US" dirty="0"/>
              <a:t>Flooding</a:t>
            </a:r>
          </a:p>
          <a:p>
            <a:pPr lvl="1"/>
            <a:r>
              <a:rPr lang="en-US" dirty="0"/>
              <a:t>Rising sea levels</a:t>
            </a:r>
          </a:p>
          <a:p>
            <a:pPr lvl="1"/>
            <a:r>
              <a:rPr lang="en-US" dirty="0"/>
              <a:t>Shifts in location of croplands and wildlife habitats</a:t>
            </a:r>
          </a:p>
          <a:p>
            <a:pPr lvl="1"/>
            <a:r>
              <a:rPr lang="en-US" dirty="0"/>
              <a:t>More extreme weather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2" y="27709"/>
            <a:ext cx="8277117" cy="1039091"/>
          </a:xfrm>
        </p:spPr>
        <p:txBody>
          <a:bodyPr>
            <a:normAutofit fontScale="90000"/>
          </a:bodyPr>
          <a:lstStyle/>
          <a:p>
            <a:r>
              <a:rPr lang="en-US" dirty="0"/>
              <a:t>Core Case Study: Melting Ice in Greenland (1 of 2)</a:t>
            </a:r>
          </a:p>
        </p:txBody>
      </p:sp>
      <p:sp>
        <p:nvSpPr>
          <p:cNvPr id="3" name="Content Placeholder 2"/>
          <p:cNvSpPr>
            <a:spLocks noGrp="1"/>
          </p:cNvSpPr>
          <p:nvPr>
            <p:ph idx="1"/>
          </p:nvPr>
        </p:nvSpPr>
        <p:spPr/>
        <p:txBody>
          <a:bodyPr/>
          <a:lstStyle/>
          <a:p>
            <a:r>
              <a:rPr lang="en-US" dirty="0"/>
              <a:t>World’s largest island</a:t>
            </a:r>
          </a:p>
          <a:p>
            <a:pPr lvl="1"/>
            <a:r>
              <a:rPr lang="en-US" dirty="0"/>
              <a:t>Mostly covered by ice glaciers</a:t>
            </a:r>
          </a:p>
          <a:p>
            <a:r>
              <a:rPr lang="en-US" dirty="0"/>
              <a:t>Glaciers melting at an accelerating rate in summers</a:t>
            </a:r>
          </a:p>
          <a:p>
            <a:pPr lvl="1"/>
            <a:r>
              <a:rPr lang="en-US" dirty="0"/>
              <a:t>Atmospheric warming a key factor</a:t>
            </a:r>
          </a:p>
          <a:p>
            <a:r>
              <a:rPr lang="en-US" dirty="0"/>
              <a:t>Greenland’s ice loss</a:t>
            </a:r>
          </a:p>
          <a:p>
            <a:pPr lvl="1"/>
            <a:r>
              <a:rPr lang="en-US" dirty="0"/>
              <a:t>Responsible for nearly one-sixth of the global sea-level rise over the past 20 years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Atmospheric Warming Could Have Serious Consequences (1 of 2)</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41595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Rapid Atmospheric Warming Could Have Serious Consequences (1 of 3)</a:t>
            </a:r>
          </a:p>
        </p:txBody>
      </p:sp>
      <p:sp>
        <p:nvSpPr>
          <p:cNvPr id="3" name="Content Placeholder 2"/>
          <p:cNvSpPr>
            <a:spLocks noGrp="1"/>
          </p:cNvSpPr>
          <p:nvPr>
            <p:ph idx="1"/>
          </p:nvPr>
        </p:nvSpPr>
        <p:spPr/>
        <p:txBody>
          <a:bodyPr/>
          <a:lstStyle/>
          <a:p>
            <a:r>
              <a:rPr lang="en-US" dirty="0"/>
              <a:t>Temperatures rising rapidly</a:t>
            </a:r>
          </a:p>
          <a:p>
            <a:r>
              <a:rPr lang="en-US" dirty="0"/>
              <a:t>Climate change tipping points</a:t>
            </a:r>
          </a:p>
          <a:p>
            <a:pPr lvl="1"/>
            <a:r>
              <a:rPr lang="en-US" dirty="0"/>
              <a:t>Thresholds beyond which natural systems will not recover</a:t>
            </a:r>
          </a:p>
          <a:p>
            <a:pPr lvl="2"/>
            <a:r>
              <a:rPr lang="en-US" dirty="0"/>
              <a:t>Global temperature rise of 2°C</a:t>
            </a:r>
          </a:p>
          <a:p>
            <a:pPr lvl="2"/>
            <a:r>
              <a:rPr lang="en-US" dirty="0"/>
              <a:t>CO</a:t>
            </a:r>
            <a:r>
              <a:rPr lang="en-US" baseline="-25000" dirty="0"/>
              <a:t>2</a:t>
            </a:r>
            <a:r>
              <a:rPr lang="en-US" dirty="0"/>
              <a:t> concentration above 450 ppm</a:t>
            </a:r>
          </a:p>
          <a:p>
            <a:r>
              <a:rPr lang="en-US" dirty="0"/>
              <a:t>Harmful effects will be unevenly distribute</a:t>
            </a:r>
          </a:p>
          <a:p>
            <a:pPr lvl="1"/>
            <a:r>
              <a:rPr lang="en-US" dirty="0"/>
              <a:t>Reduce food security, increase poverty and social conflict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Rapid Atmospheric Warming Could Have Serious Consequences (2 of 3)</a:t>
            </a:r>
          </a:p>
        </p:txBody>
      </p:sp>
      <p:sp>
        <p:nvSpPr>
          <p:cNvPr id="2" name="Text Placeholder 1"/>
          <p:cNvSpPr>
            <a:spLocks noGrp="1"/>
          </p:cNvSpPr>
          <p:nvPr>
            <p:ph type="body" sz="half" idx="2"/>
          </p:nvPr>
        </p:nvSpPr>
        <p:spPr>
          <a:xfrm>
            <a:off x="457201" y="1600200"/>
            <a:ext cx="7924800" cy="3276600"/>
          </a:xfrm>
        </p:spPr>
        <p:txBody>
          <a:bodyPr/>
          <a:lstStyle/>
          <a:p>
            <a:pPr marL="285750" indent="-285750">
              <a:buFont typeface="Arial" pitchFamily="34" charset="0"/>
              <a:buChar char="•"/>
            </a:pPr>
            <a:r>
              <a:rPr lang="en-US" sz="2000" dirty="0"/>
              <a:t>Atmospheric carbon level of 450 ppm </a:t>
            </a:r>
          </a:p>
          <a:p>
            <a:pPr marL="285750" indent="-285750">
              <a:buFont typeface="Arial" pitchFamily="34" charset="0"/>
              <a:buChar char="•"/>
            </a:pPr>
            <a:r>
              <a:rPr lang="en-US" sz="2000" dirty="0"/>
              <a:t>Melting of all arctic summer sea ice </a:t>
            </a:r>
          </a:p>
          <a:p>
            <a:pPr marL="285750" indent="-285750">
              <a:buFont typeface="Arial" pitchFamily="34" charset="0"/>
              <a:buChar char="•"/>
            </a:pPr>
            <a:r>
              <a:rPr lang="en-US" sz="2000" dirty="0"/>
              <a:t>Collapse and melting of the Greenland ice sheet </a:t>
            </a:r>
          </a:p>
          <a:p>
            <a:pPr marL="285750" indent="-285750">
              <a:buFont typeface="Arial" pitchFamily="34" charset="0"/>
              <a:buChar char="•"/>
            </a:pPr>
            <a:r>
              <a:rPr lang="en-US" sz="2000" dirty="0"/>
              <a:t>Severe ocean acidification, collapse of phytoplankton populations, and a sharp drop in the ability of the oceans to absorb CO2 </a:t>
            </a:r>
          </a:p>
          <a:p>
            <a:pPr marL="285750" indent="-285750">
              <a:buFont typeface="Arial" pitchFamily="34" charset="0"/>
              <a:buChar char="•"/>
            </a:pPr>
            <a:r>
              <a:rPr lang="en-US" sz="2000" dirty="0"/>
              <a:t>Massive release of methane from thawing arctic permafrost and from the arctic seafloor </a:t>
            </a:r>
          </a:p>
          <a:p>
            <a:pPr marL="285750" indent="-285750">
              <a:buFont typeface="Arial" pitchFamily="34" charset="0"/>
              <a:buChar char="•"/>
            </a:pPr>
            <a:r>
              <a:rPr lang="en-US" sz="2000" dirty="0"/>
              <a:t>Collapse and melting of most of the western Antarctic ice sheet </a:t>
            </a:r>
          </a:p>
          <a:p>
            <a:pPr marL="285750" indent="-285750">
              <a:buFont typeface="Arial" pitchFamily="34" charset="0"/>
              <a:buChar char="•"/>
            </a:pPr>
            <a:r>
              <a:rPr lang="en-US" sz="2000" dirty="0"/>
              <a:t>Severe shrinkage or collapse of Amazon rain forest Tipping point </a:t>
            </a:r>
          </a:p>
        </p:txBody>
      </p:sp>
      <p:pic>
        <p:nvPicPr>
          <p:cNvPr id="1026" name="Picture 2" descr="An illustration has two sections. The first section shows a sinusoidal curve above the x-axis, where only the right-side portion of the curve is given and its left side shows just the starting and does not slope down. A ball is shown at the top of the peak point of the curve. Tipping point is shown as a dotted line from the peak towards the x-axis, but does not touch the axis. The second section shows a sinusoidal curve above the x-axis, where only the right-side portion of the curve is given and its left side shows just the starting and does not slope down. A ball is shown sloping down along the slope of the portion of the curve on the right side and its movement is shown by a net-like structure behind the ball. A dotted line from the peak towards the x-axis is shown, but does not touch the axi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16776"/>
            <a:ext cx="3630454" cy="137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07882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99" y="215189"/>
            <a:ext cx="9051378" cy="1004011"/>
          </a:xfrm>
        </p:spPr>
        <p:txBody>
          <a:bodyPr>
            <a:normAutofit fontScale="90000"/>
          </a:bodyPr>
          <a:lstStyle/>
          <a:p>
            <a:r>
              <a:rPr lang="en-US" dirty="0"/>
              <a:t>Rapid Atmospheric Warming Could Have Serious Consequences (3 of 3)</a:t>
            </a:r>
          </a:p>
        </p:txBody>
      </p:sp>
      <p:pic>
        <p:nvPicPr>
          <p:cNvPr id="7" name="Picture Placeholder 6" descr="An illustration shows a map and two graphs, one at the right-hand side top and the other at the left hand-side bottom. Map shows the global map, where a portion of the arctic sea is shaded and shown just like the portion is covered with ice and another dotted line slightly away and around the ice-covered area is shown. A callout pointing to the portion within the dotted line reads the text “Average minimum ice-cover, 1979-2010.” A callout pointing to the portion within the ice-covered region reads the text “Minimum ice cover, September 16, 2012.” The first graph shows the details of Minimum Artic Sea Ice Extent, 1980-2015 with the year starting from 1980 and ending at 2020 with an interval of 5 years along the x-axis and million square kilometers starting from 3 and ending at 9 with an interval of 1 along the y-axis. The linear graph starts from 1980 along the x-axis and 7 along the y-axis and slopes down with ups and downs and ends with 2015 along the x-axis and 5 along the y-axis. The second graph shows the details of Average September Arctic Sea Ice Volume, 1980-2015 with the year starting from 1980 and ending at 2020 with an interval of 5 years along the x-axis and thousand cubic kilometers starting from 0 and ending at 20 with an interval of 5 along the y-axis. The linear graph starts from 1980 along the x-axis and slightly above 15 along the y-axis and slopes down with ups and downs and then ends at 2015 along the x-axis and 5 along the y-axis.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47470" y="1676400"/>
            <a:ext cx="8049061" cy="4389945"/>
          </a:xfrm>
          <a:prstGeom prst="rect">
            <a:avLst/>
          </a:prstGeom>
        </p:spPr>
      </p:pic>
    </p:spTree>
    <p:extLst>
      <p:ext uri="{BB962C8B-B14F-4D97-AF65-F5344CB8AC3E}">
        <p14:creationId xmlns:p14="http://schemas.microsoft.com/office/powerpoint/2010/main" val="264205510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Increased Melting of Ice and Snow </a:t>
            </a:r>
          </a:p>
        </p:txBody>
      </p:sp>
      <p:sp>
        <p:nvSpPr>
          <p:cNvPr id="3" name="Content Placeholder 2"/>
          <p:cNvSpPr>
            <a:spLocks noGrp="1"/>
          </p:cNvSpPr>
          <p:nvPr>
            <p:ph idx="1"/>
          </p:nvPr>
        </p:nvSpPr>
        <p:spPr/>
        <p:txBody>
          <a:bodyPr/>
          <a:lstStyle/>
          <a:p>
            <a:r>
              <a:rPr lang="en-US" dirty="0"/>
              <a:t>Less light-colored ice and snow to reflect solar energy (albedo reduced)</a:t>
            </a:r>
          </a:p>
          <a:p>
            <a:pPr lvl="1"/>
            <a:r>
              <a:rPr lang="en-US" dirty="0"/>
              <a:t>Accelerated polar ice melting</a:t>
            </a:r>
          </a:p>
          <a:p>
            <a:pPr lvl="1"/>
            <a:r>
              <a:rPr lang="en-US" dirty="0"/>
              <a:t>Positive feedback loop</a:t>
            </a:r>
          </a:p>
          <a:p>
            <a:r>
              <a:rPr lang="en-US" dirty="0"/>
              <a:t>Climate tipping point</a:t>
            </a:r>
          </a:p>
          <a:p>
            <a:pPr lvl="1"/>
            <a:r>
              <a:rPr lang="en-US" dirty="0"/>
              <a:t>Complete melting of summer arctic sea ice</a:t>
            </a:r>
          </a:p>
          <a:p>
            <a:pPr lvl="2"/>
            <a:r>
              <a:rPr lang="en-US" dirty="0"/>
              <a:t>May happen by 2050</a:t>
            </a:r>
          </a:p>
          <a:p>
            <a:pPr lvl="1"/>
            <a:r>
              <a:rPr lang="en-US" dirty="0"/>
              <a:t>Changes in arctic seawater temperatures influence the jet stream</a:t>
            </a:r>
          </a:p>
          <a:p>
            <a:r>
              <a:rPr lang="en-US" dirty="0"/>
              <a:t>Mountain glaciers are shrinking</a:t>
            </a:r>
          </a:p>
          <a:p>
            <a:pPr lvl="1"/>
            <a:r>
              <a:rPr lang="en-US" dirty="0"/>
              <a:t>Play a vital role in the water cycle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Methane Emissions from Thawing </a:t>
            </a:r>
            <a:br>
              <a:rPr lang="en-US" dirty="0"/>
            </a:br>
            <a:r>
              <a:rPr lang="en-US" dirty="0"/>
              <a:t>Permafrost </a:t>
            </a:r>
          </a:p>
        </p:txBody>
      </p:sp>
      <p:sp>
        <p:nvSpPr>
          <p:cNvPr id="3" name="Content Placeholder 2"/>
          <p:cNvSpPr>
            <a:spLocks noGrp="1"/>
          </p:cNvSpPr>
          <p:nvPr>
            <p:ph idx="1"/>
          </p:nvPr>
        </p:nvSpPr>
        <p:spPr/>
        <p:txBody>
          <a:bodyPr/>
          <a:lstStyle/>
          <a:p>
            <a:r>
              <a:rPr lang="en-US" dirty="0"/>
              <a:t>Permafrost: frozen soil in northern hemisphere</a:t>
            </a:r>
          </a:p>
          <a:p>
            <a:r>
              <a:rPr lang="en-US" dirty="0"/>
              <a:t>Climate change is projected to thaw significant amounts of permafrost</a:t>
            </a:r>
          </a:p>
          <a:p>
            <a:pPr lvl="1"/>
            <a:r>
              <a:rPr lang="en-US" dirty="0"/>
              <a:t>Already happening in Alaska and Siberia</a:t>
            </a:r>
          </a:p>
          <a:p>
            <a:pPr lvl="1"/>
            <a:r>
              <a:rPr lang="en-US" dirty="0"/>
              <a:t>Releases methane and CO</a:t>
            </a:r>
            <a:r>
              <a:rPr lang="en-US" baseline="-25000" dirty="0"/>
              <a:t>2</a:t>
            </a:r>
          </a:p>
          <a:p>
            <a:pPr lvl="2"/>
            <a:r>
              <a:rPr lang="en-US" dirty="0"/>
              <a:t>Release accelerates projected warming</a:t>
            </a:r>
          </a:p>
          <a:p>
            <a:r>
              <a:rPr lang="en-US" dirty="0"/>
              <a:t>Methane in permafrost on Arctic Sea floor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Rising Sea Levels (1 of 3)</a:t>
            </a:r>
          </a:p>
        </p:txBody>
      </p:sp>
      <p:sp>
        <p:nvSpPr>
          <p:cNvPr id="3" name="Content Placeholder 2"/>
          <p:cNvSpPr>
            <a:spLocks noGrp="1"/>
          </p:cNvSpPr>
          <p:nvPr>
            <p:ph idx="1"/>
          </p:nvPr>
        </p:nvSpPr>
        <p:spPr/>
        <p:txBody>
          <a:bodyPr/>
          <a:lstStyle/>
          <a:p>
            <a:r>
              <a:rPr lang="en-US" dirty="0"/>
              <a:t>Projected sea level rise</a:t>
            </a:r>
          </a:p>
          <a:p>
            <a:pPr lvl="1"/>
            <a:r>
              <a:rPr lang="en-US" dirty="0"/>
              <a:t>40–60 cm by the end of the century</a:t>
            </a:r>
          </a:p>
          <a:p>
            <a:pPr lvl="1"/>
            <a:r>
              <a:rPr lang="en-US" dirty="0"/>
              <a:t>More than half of the rise from melting of Greenland’s ice</a:t>
            </a:r>
          </a:p>
          <a:p>
            <a:r>
              <a:rPr lang="en-US" dirty="0"/>
              <a:t>Serious effects of sea level rise</a:t>
            </a:r>
          </a:p>
          <a:p>
            <a:pPr lvl="1"/>
            <a:r>
              <a:rPr lang="en-US" dirty="0"/>
              <a:t>Degradation and loss of one-third of coastal estuaries, wetlands, and coral reefs</a:t>
            </a:r>
          </a:p>
          <a:p>
            <a:pPr lvl="1"/>
            <a:r>
              <a:rPr lang="en-US" dirty="0"/>
              <a:t>Disruption of coastal fisheries</a:t>
            </a:r>
          </a:p>
          <a:p>
            <a:pPr lvl="1"/>
            <a:r>
              <a:rPr lang="en-US" dirty="0"/>
              <a:t>Flooding barrier islands and coastal areas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 Levels Are Rising (2 of 3)</a:t>
            </a:r>
          </a:p>
        </p:txBody>
      </p:sp>
      <p:sp>
        <p:nvSpPr>
          <p:cNvPr id="3" name="Content Placeholder 2"/>
          <p:cNvSpPr>
            <a:spLocks noGrp="1"/>
          </p:cNvSpPr>
          <p:nvPr>
            <p:ph idx="1"/>
          </p:nvPr>
        </p:nvSpPr>
        <p:spPr/>
        <p:txBody>
          <a:bodyPr/>
          <a:lstStyle/>
          <a:p>
            <a:r>
              <a:rPr lang="en-US" dirty="0"/>
              <a:t>Serious effects (cont’d.)</a:t>
            </a:r>
          </a:p>
          <a:p>
            <a:pPr lvl="1"/>
            <a:r>
              <a:rPr lang="en-US" dirty="0"/>
              <a:t>Contamination of freshwater coastal aquifers</a:t>
            </a:r>
          </a:p>
          <a:p>
            <a:pPr lvl="1"/>
            <a:r>
              <a:rPr lang="en-US" dirty="0"/>
              <a:t>Submergence of low-lying islands in the Pacific and Indian Oceans and the Caribbean</a:t>
            </a:r>
          </a:p>
          <a:p>
            <a:pPr lvl="1"/>
            <a:r>
              <a:rPr lang="en-US" dirty="0"/>
              <a:t>Flooding of coastal cities could displace 150 million people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7776" y="190164"/>
            <a:ext cx="6715424" cy="648036"/>
          </a:xfrm>
        </p:spPr>
        <p:txBody>
          <a:bodyPr/>
          <a:lstStyle/>
          <a:p>
            <a:r>
              <a:rPr lang="en-US" dirty="0"/>
              <a:t>Sea Levels Are Rising (3 of 3)</a:t>
            </a:r>
          </a:p>
        </p:txBody>
      </p:sp>
      <p:pic>
        <p:nvPicPr>
          <p:cNvPr id="7" name="Picture Placeholder 6" descr="A map shows a portion of U.S., where the states Alabama, Georgia, and Florida are labeled along with the cities that include Pensacola, Tallahassee, Jacksonville, Orlando, Tampa, Fort Meyers, Naples, Miami, and Key West. The Gulf of Mexico and the Atlantic Ocean are also labeled. The shaded region is shown almost along the coastal areas of the map.&#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12317" y="1186845"/>
            <a:ext cx="6119366" cy="4756755"/>
          </a:xfrm>
          <a:prstGeom prst="rect">
            <a:avLst/>
          </a:prstGeom>
        </p:spPr>
      </p:pic>
    </p:spTree>
    <p:extLst>
      <p:ext uri="{BB962C8B-B14F-4D97-AF65-F5344CB8AC3E}">
        <p14:creationId xmlns:p14="http://schemas.microsoft.com/office/powerpoint/2010/main" val="261469640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Ocean Acidification: The Other CO</a:t>
            </a:r>
            <a:r>
              <a:rPr lang="en-US" baseline="-25000" dirty="0"/>
              <a:t>2</a:t>
            </a:r>
            <a:r>
              <a:rPr lang="en-US" dirty="0"/>
              <a:t> Problem</a:t>
            </a:r>
          </a:p>
        </p:txBody>
      </p:sp>
      <p:sp>
        <p:nvSpPr>
          <p:cNvPr id="5" name="Content Placeholder 4"/>
          <p:cNvSpPr>
            <a:spLocks noGrp="1"/>
          </p:cNvSpPr>
          <p:nvPr>
            <p:ph idx="1"/>
          </p:nvPr>
        </p:nvSpPr>
        <p:spPr/>
        <p:txBody>
          <a:bodyPr/>
          <a:lstStyle/>
          <a:p>
            <a:r>
              <a:rPr lang="en-US" dirty="0"/>
              <a:t>Surface waters have increased acidity by 30% since 1800</a:t>
            </a:r>
          </a:p>
          <a:p>
            <a:pPr lvl="1"/>
            <a:r>
              <a:rPr lang="en-US" dirty="0"/>
              <a:t>Could reach dangerous levels before 2050</a:t>
            </a:r>
          </a:p>
          <a:p>
            <a:r>
              <a:rPr lang="en-US" dirty="0"/>
              <a:t>CO</a:t>
            </a:r>
            <a:r>
              <a:rPr lang="en-US" baseline="-25000" dirty="0"/>
              <a:t>2</a:t>
            </a:r>
            <a:r>
              <a:rPr lang="en-US" dirty="0"/>
              <a:t> combines with water to become carbonic acid (H</a:t>
            </a:r>
            <a:r>
              <a:rPr lang="en-US" baseline="-25000" dirty="0"/>
              <a:t>2</a:t>
            </a:r>
            <a:r>
              <a:rPr lang="en-US" dirty="0"/>
              <a:t>CO</a:t>
            </a:r>
            <a:r>
              <a:rPr lang="en-US" baseline="-25000" dirty="0"/>
              <a:t>3</a:t>
            </a:r>
            <a:r>
              <a:rPr lang="en-US" dirty="0"/>
              <a:t>)</a:t>
            </a:r>
          </a:p>
          <a:p>
            <a:pPr lvl="1"/>
            <a:r>
              <a:rPr lang="en-US" dirty="0"/>
              <a:t>Threatens corals, snails, and other organisms with shells</a:t>
            </a:r>
          </a:p>
          <a:p>
            <a:pPr lvl="1"/>
            <a:r>
              <a:rPr lang="en-US" dirty="0"/>
              <a:t>Threatens phytoplankton</a:t>
            </a:r>
          </a:p>
          <a:p>
            <a:pPr lvl="2"/>
            <a:r>
              <a:rPr lang="en-US" dirty="0"/>
              <a:t>Primary producer species of ocean food webs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72086"/>
            <a:ext cx="8873030" cy="831065"/>
          </a:xfrm>
        </p:spPr>
        <p:txBody>
          <a:bodyPr>
            <a:noAutofit/>
          </a:bodyPr>
          <a:lstStyle/>
          <a:p>
            <a:r>
              <a:rPr lang="en-US" sz="3200" dirty="0"/>
              <a:t>Core Case Study: Melting Ice in Greenland </a:t>
            </a:r>
            <a:br>
              <a:rPr lang="en-US" sz="3200" dirty="0"/>
            </a:br>
            <a:r>
              <a:rPr lang="en-US" sz="3200" dirty="0"/>
              <a:t>(2 of 2)</a:t>
            </a:r>
          </a:p>
        </p:txBody>
      </p:sp>
      <p:pic>
        <p:nvPicPr>
          <p:cNvPr id="10" name="Picture Placeholder 9" descr="An illustration shows two maps of Greenland. The map of Greenland on the left side shows the total area of Greenland’s glacial ice that melted during 1982 which shows the coastal areas of Greenland being shaded except certain portions in the northern side. The map of Greenland on the right side shows the total area of Greenland’s glacial ice that melted during 2012 which shows the coastal areas of Greenland being shaded fully, along with the south region except a small portion in between.&#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676045" y="1380945"/>
            <a:ext cx="5791910" cy="4490529"/>
          </a:xfrm>
          <a:prstGeom prst="rect">
            <a:avLst/>
          </a:prstGeom>
        </p:spPr>
      </p:pic>
    </p:spTree>
    <p:extLst>
      <p:ext uri="{BB962C8B-B14F-4D97-AF65-F5344CB8AC3E}">
        <p14:creationId xmlns:p14="http://schemas.microsoft.com/office/powerpoint/2010/main" val="222364959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Severe Drought</a:t>
            </a:r>
          </a:p>
        </p:txBody>
      </p:sp>
      <p:sp>
        <p:nvSpPr>
          <p:cNvPr id="3" name="Content Placeholder 2"/>
          <p:cNvSpPr>
            <a:spLocks noGrp="1"/>
          </p:cNvSpPr>
          <p:nvPr>
            <p:ph idx="1"/>
          </p:nvPr>
        </p:nvSpPr>
        <p:spPr/>
        <p:txBody>
          <a:bodyPr/>
          <a:lstStyle/>
          <a:p>
            <a:r>
              <a:rPr lang="en-US" dirty="0"/>
              <a:t>Extra heat in the atmosphere depletes soil moisture</a:t>
            </a:r>
          </a:p>
          <a:p>
            <a:pPr lvl="1"/>
            <a:r>
              <a:rPr lang="en-US" dirty="0"/>
              <a:t>Prolongs droughts and makes them more severe</a:t>
            </a:r>
          </a:p>
          <a:p>
            <a:r>
              <a:rPr lang="en-US" dirty="0"/>
              <a:t>Higher temperatures intensify the water cycle</a:t>
            </a:r>
          </a:p>
          <a:p>
            <a:pPr lvl="1"/>
            <a:r>
              <a:rPr lang="en-US" dirty="0"/>
              <a:t>Additional water vapor warms the atmosphere</a:t>
            </a:r>
          </a:p>
          <a:p>
            <a:r>
              <a:rPr lang="en-US" dirty="0"/>
              <a:t>Increased wildfires</a:t>
            </a:r>
          </a:p>
          <a:p>
            <a:r>
              <a:rPr lang="en-US" dirty="0"/>
              <a:t>Reduced growth of plants and trees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Extreme Weather</a:t>
            </a:r>
          </a:p>
        </p:txBody>
      </p:sp>
      <p:sp>
        <p:nvSpPr>
          <p:cNvPr id="3" name="Content Placeholder 2"/>
          <p:cNvSpPr>
            <a:spLocks noGrp="1"/>
          </p:cNvSpPr>
          <p:nvPr>
            <p:ph idx="1"/>
          </p:nvPr>
        </p:nvSpPr>
        <p:spPr/>
        <p:txBody>
          <a:bodyPr/>
          <a:lstStyle/>
          <a:p>
            <a:r>
              <a:rPr lang="en-US" dirty="0"/>
              <a:t>Intensified water cycle will bring more flooding to some areas</a:t>
            </a:r>
          </a:p>
          <a:p>
            <a:r>
              <a:rPr lang="en-US" dirty="0"/>
              <a:t>Annual days of extreme heat in parts of the United States will rise dramatically by the end of the century</a:t>
            </a:r>
          </a:p>
          <a:p>
            <a:r>
              <a:rPr lang="en-US" dirty="0"/>
              <a:t>Some areas may experience colder winter weather</a:t>
            </a:r>
          </a:p>
          <a:p>
            <a:pPr lvl="1"/>
            <a:r>
              <a:rPr lang="en-US" dirty="0"/>
              <a:t>Due to changes in global air circulation patterns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Biodiversity</a:t>
            </a:r>
          </a:p>
        </p:txBody>
      </p:sp>
      <p:sp>
        <p:nvSpPr>
          <p:cNvPr id="3" name="Content Placeholder 2"/>
          <p:cNvSpPr>
            <a:spLocks noGrp="1"/>
          </p:cNvSpPr>
          <p:nvPr>
            <p:ph idx="1"/>
          </p:nvPr>
        </p:nvSpPr>
        <p:spPr/>
        <p:txBody>
          <a:bodyPr/>
          <a:lstStyle/>
          <a:p>
            <a:r>
              <a:rPr lang="en-US" dirty="0"/>
              <a:t>Amazon rainforest </a:t>
            </a:r>
          </a:p>
          <a:p>
            <a:pPr lvl="1"/>
            <a:r>
              <a:rPr lang="en-US" dirty="0"/>
              <a:t>Up to 85% could be lost due to warming</a:t>
            </a:r>
          </a:p>
          <a:p>
            <a:r>
              <a:rPr lang="en-US" dirty="0"/>
              <a:t>Extinctions due to loss of habitat</a:t>
            </a:r>
          </a:p>
          <a:p>
            <a:pPr lvl="1"/>
            <a:r>
              <a:rPr lang="en-US" dirty="0"/>
              <a:t>Polar bears and penguins</a:t>
            </a:r>
          </a:p>
          <a:p>
            <a:pPr lvl="1"/>
            <a:r>
              <a:rPr lang="en-US" dirty="0"/>
              <a:t>Species that live at high elevations</a:t>
            </a:r>
          </a:p>
          <a:p>
            <a:pPr lvl="1"/>
            <a:r>
              <a:rPr lang="en-US" dirty="0"/>
              <a:t>Corals</a:t>
            </a:r>
          </a:p>
          <a:p>
            <a:pPr lvl="1"/>
            <a:r>
              <a:rPr lang="en-US" dirty="0"/>
              <a:t>Species with limited ranges</a:t>
            </a:r>
          </a:p>
          <a:p>
            <a:r>
              <a:rPr lang="en-US" dirty="0"/>
              <a:t>Increase in mountain pine beetle destroying forests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Alaska – A Preview of the Effects of Climate Change (1 of 2)</a:t>
            </a:r>
          </a:p>
        </p:txBody>
      </p:sp>
      <p:sp>
        <p:nvSpPr>
          <p:cNvPr id="3" name="Content Placeholder 2"/>
          <p:cNvSpPr>
            <a:spLocks noGrp="1"/>
          </p:cNvSpPr>
          <p:nvPr>
            <p:ph idx="1"/>
          </p:nvPr>
        </p:nvSpPr>
        <p:spPr/>
        <p:txBody>
          <a:bodyPr/>
          <a:lstStyle/>
          <a:p>
            <a:r>
              <a:rPr lang="en-US" dirty="0"/>
              <a:t>Warming at twice the average rate of the rest of the U.S.</a:t>
            </a:r>
          </a:p>
          <a:p>
            <a:pPr lvl="1"/>
            <a:r>
              <a:rPr lang="en-US" dirty="0"/>
              <a:t>All but five glaciers melting</a:t>
            </a:r>
          </a:p>
          <a:p>
            <a:pPr lvl="1"/>
            <a:r>
              <a:rPr lang="en-US" dirty="0"/>
              <a:t>Sea ice melting sooner and refreezing later, shortening the hunting season for walruses, polar bears, and humans</a:t>
            </a:r>
          </a:p>
          <a:p>
            <a:pPr lvl="1"/>
            <a:r>
              <a:rPr lang="en-US" dirty="0"/>
              <a:t>Coastal villages not protected by sea ice and damaged by storms</a:t>
            </a:r>
          </a:p>
          <a:p>
            <a:pPr lvl="1"/>
            <a:r>
              <a:rPr lang="en-US" dirty="0"/>
              <a:t>Melting permafrost damages roads and buildings</a:t>
            </a:r>
          </a:p>
          <a:p>
            <a:pPr lvl="1"/>
            <a:r>
              <a:rPr lang="en-US" dirty="0"/>
              <a:t>Population explosion of beetles that attack white spruce forests</a:t>
            </a:r>
          </a:p>
          <a:p>
            <a:pPr lvl="1"/>
            <a:endParaRPr lang="en-US" dirty="0"/>
          </a:p>
        </p:txBody>
      </p:sp>
    </p:spTree>
    <p:extLst>
      <p:ext uri="{BB962C8B-B14F-4D97-AF65-F5344CB8AC3E}">
        <p14:creationId xmlns:p14="http://schemas.microsoft.com/office/powerpoint/2010/main" val="2211925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Alaska – A Preview of the Effects of Climate Change (2 of 2)</a:t>
            </a:r>
          </a:p>
        </p:txBody>
      </p:sp>
      <p:sp>
        <p:nvSpPr>
          <p:cNvPr id="3" name="Content Placeholder 2"/>
          <p:cNvSpPr>
            <a:spLocks noGrp="1"/>
          </p:cNvSpPr>
          <p:nvPr>
            <p:ph idx="1"/>
          </p:nvPr>
        </p:nvSpPr>
        <p:spPr/>
        <p:txBody>
          <a:bodyPr/>
          <a:lstStyle/>
          <a:p>
            <a:r>
              <a:rPr lang="en-US" dirty="0">
                <a:solidFill>
                  <a:srgbClr val="FF0000"/>
                </a:solidFill>
              </a:rPr>
              <a:t>Insert figure 20.15</a:t>
            </a:r>
          </a:p>
        </p:txBody>
      </p:sp>
    </p:spTree>
    <p:extLst>
      <p:ext uri="{BB962C8B-B14F-4D97-AF65-F5344CB8AC3E}">
        <p14:creationId xmlns:p14="http://schemas.microsoft.com/office/powerpoint/2010/main" val="2482318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Food Production (1 of 2)</a:t>
            </a:r>
          </a:p>
        </p:txBody>
      </p:sp>
      <p:sp>
        <p:nvSpPr>
          <p:cNvPr id="3" name="Content Placeholder 2"/>
          <p:cNvSpPr>
            <a:spLocks noGrp="1"/>
          </p:cNvSpPr>
          <p:nvPr>
            <p:ph idx="1"/>
          </p:nvPr>
        </p:nvSpPr>
        <p:spPr/>
        <p:txBody>
          <a:bodyPr/>
          <a:lstStyle/>
          <a:p>
            <a:r>
              <a:rPr lang="en-US" dirty="0"/>
              <a:t>Regions of farming will shift</a:t>
            </a:r>
          </a:p>
          <a:p>
            <a:pPr lvl="1"/>
            <a:r>
              <a:rPr lang="en-US" dirty="0"/>
              <a:t>Decrease in tropical and subtropical areas</a:t>
            </a:r>
          </a:p>
          <a:p>
            <a:pPr lvl="1"/>
            <a:r>
              <a:rPr lang="en-US" dirty="0"/>
              <a:t>Increase in northern latitudes</a:t>
            </a:r>
          </a:p>
          <a:p>
            <a:pPr lvl="2"/>
            <a:r>
              <a:rPr lang="en-US" dirty="0"/>
              <a:t>Less productivity–soil not as fertile</a:t>
            </a:r>
          </a:p>
          <a:p>
            <a:r>
              <a:rPr lang="en-US" dirty="0"/>
              <a:t>Flooding will reduce crop production</a:t>
            </a:r>
          </a:p>
          <a:p>
            <a:r>
              <a:rPr lang="en-US" dirty="0"/>
              <a:t>Several hundred million people could face starvation and malnutrition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Food Production (2 of 2)</a:t>
            </a:r>
          </a:p>
        </p:txBody>
      </p:sp>
      <p:sp>
        <p:nvSpPr>
          <p:cNvPr id="3" name="Content Placeholder 2"/>
          <p:cNvSpPr>
            <a:spLocks noGrp="1"/>
          </p:cNvSpPr>
          <p:nvPr>
            <p:ph idx="1"/>
          </p:nvPr>
        </p:nvSpPr>
        <p:spPr/>
        <p:txBody>
          <a:bodyPr/>
          <a:lstStyle/>
          <a:p>
            <a:r>
              <a:rPr lang="en-US" dirty="0">
                <a:solidFill>
                  <a:srgbClr val="FF0000"/>
                </a:solidFill>
              </a:rPr>
              <a:t>Insert figure 20.14</a:t>
            </a:r>
          </a:p>
        </p:txBody>
      </p:sp>
    </p:spTree>
    <p:extLst>
      <p:ext uri="{BB962C8B-B14F-4D97-AF65-F5344CB8AC3E}">
        <p14:creationId xmlns:p14="http://schemas.microsoft.com/office/powerpoint/2010/main" val="216608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Threats to Human Health, National Security, and Economies (1 of 2)</a:t>
            </a:r>
          </a:p>
        </p:txBody>
      </p:sp>
      <p:sp>
        <p:nvSpPr>
          <p:cNvPr id="3" name="Content Placeholder 2"/>
          <p:cNvSpPr>
            <a:spLocks noGrp="1"/>
          </p:cNvSpPr>
          <p:nvPr>
            <p:ph idx="1"/>
          </p:nvPr>
        </p:nvSpPr>
        <p:spPr/>
        <p:txBody>
          <a:bodyPr/>
          <a:lstStyle/>
          <a:p>
            <a:r>
              <a:rPr lang="en-US" dirty="0"/>
              <a:t>Increase in heat-related deaths</a:t>
            </a:r>
          </a:p>
          <a:p>
            <a:r>
              <a:rPr lang="en-US" dirty="0"/>
              <a:t>Conditions favorable for:</a:t>
            </a:r>
          </a:p>
          <a:p>
            <a:pPr lvl="1"/>
            <a:r>
              <a:rPr lang="en-US" dirty="0"/>
              <a:t>Disease-transmitting mosquitos and ticks</a:t>
            </a:r>
          </a:p>
          <a:p>
            <a:pPr lvl="1"/>
            <a:r>
              <a:rPr lang="en-US" dirty="0"/>
              <a:t>Microbes, molds, and fungi</a:t>
            </a:r>
          </a:p>
          <a:p>
            <a:r>
              <a:rPr lang="en-US" dirty="0"/>
              <a:t>Increase in photochemical smog</a:t>
            </a:r>
          </a:p>
          <a:p>
            <a:r>
              <a:rPr lang="en-US" dirty="0"/>
              <a:t>National security and economic effects</a:t>
            </a:r>
          </a:p>
          <a:p>
            <a:pPr lvl="1"/>
            <a:r>
              <a:rPr lang="en-US" dirty="0"/>
              <a:t>Food and water scarcity, poverty, mass migrations, political instability, and increased unemployment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20.3 How Can We Slow Climate Change?</a:t>
            </a:r>
          </a:p>
        </p:txBody>
      </p:sp>
      <p:sp>
        <p:nvSpPr>
          <p:cNvPr id="3" name="Content Placeholder 2"/>
          <p:cNvSpPr>
            <a:spLocks noGrp="1"/>
          </p:cNvSpPr>
          <p:nvPr>
            <p:ph idx="1"/>
          </p:nvPr>
        </p:nvSpPr>
        <p:spPr/>
        <p:txBody>
          <a:bodyPr/>
          <a:lstStyle/>
          <a:p>
            <a:r>
              <a:rPr lang="en-US" dirty="0"/>
              <a:t>We can reduce greenhouse gas emissions and the threat of climate change while saving money and improving human health</a:t>
            </a:r>
          </a:p>
          <a:p>
            <a:pPr lvl="1"/>
            <a:r>
              <a:rPr lang="en-US" dirty="0"/>
              <a:t>Reduce energy waste</a:t>
            </a:r>
          </a:p>
          <a:p>
            <a:pPr lvl="1"/>
            <a:r>
              <a:rPr lang="en-US" dirty="0"/>
              <a:t>Rely more on cleaner renewable energy resources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Climate Is Difficult (1 of 2)</a:t>
            </a:r>
          </a:p>
        </p:txBody>
      </p:sp>
      <p:sp>
        <p:nvSpPr>
          <p:cNvPr id="3" name="Content Placeholder 2"/>
          <p:cNvSpPr>
            <a:spLocks noGrp="1"/>
          </p:cNvSpPr>
          <p:nvPr>
            <p:ph idx="1"/>
          </p:nvPr>
        </p:nvSpPr>
        <p:spPr/>
        <p:txBody>
          <a:bodyPr/>
          <a:lstStyle/>
          <a:p>
            <a:r>
              <a:rPr lang="en-US" dirty="0"/>
              <a:t>Global problem</a:t>
            </a:r>
          </a:p>
          <a:p>
            <a:pPr lvl="1"/>
            <a:r>
              <a:rPr lang="en-US" dirty="0"/>
              <a:t>Requires unprecedented and prolonged international cooperation</a:t>
            </a:r>
          </a:p>
          <a:p>
            <a:r>
              <a:rPr lang="en-US" dirty="0"/>
              <a:t>Long-term political issue</a:t>
            </a:r>
          </a:p>
          <a:p>
            <a:pPr lvl="1"/>
            <a:r>
              <a:rPr lang="en-US" dirty="0"/>
              <a:t>Most people who will suffer most serious harm have not been born yet</a:t>
            </a:r>
          </a:p>
          <a:p>
            <a:r>
              <a:rPr lang="en-US" dirty="0"/>
              <a:t>Harmful and beneficial impacts of climate change not spread evenly worldwide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 How and Why Is the Earth’s Climate Changing? </a:t>
            </a:r>
          </a:p>
        </p:txBody>
      </p:sp>
      <p:sp>
        <p:nvSpPr>
          <p:cNvPr id="3" name="Content Placeholder 2"/>
          <p:cNvSpPr>
            <a:spLocks noGrp="1"/>
          </p:cNvSpPr>
          <p:nvPr>
            <p:ph idx="1"/>
          </p:nvPr>
        </p:nvSpPr>
        <p:spPr/>
        <p:txBody>
          <a:bodyPr/>
          <a:lstStyle/>
          <a:p>
            <a:r>
              <a:rPr lang="en-US" dirty="0"/>
              <a:t>Scientific evidence strongly indicates that the earth’s atmosphere is warming at a rate that is likely to lead to significant climate change</a:t>
            </a:r>
          </a:p>
          <a:p>
            <a:r>
              <a:rPr lang="en-US" dirty="0"/>
              <a:t>Weather</a:t>
            </a:r>
          </a:p>
          <a:p>
            <a:pPr lvl="1"/>
            <a:r>
              <a:rPr lang="en-US" dirty="0"/>
              <a:t>Short-term changes</a:t>
            </a:r>
          </a:p>
          <a:p>
            <a:r>
              <a:rPr lang="en-US" dirty="0"/>
              <a:t>Climate</a:t>
            </a:r>
          </a:p>
          <a:p>
            <a:pPr lvl="1"/>
            <a:r>
              <a:rPr lang="en-US" dirty="0"/>
              <a:t>Average weather conditions of a particular area over 30 years or more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Dealing with Climate Is Difficult (2 of 2)</a:t>
            </a:r>
          </a:p>
        </p:txBody>
      </p:sp>
      <p:sp>
        <p:nvSpPr>
          <p:cNvPr id="5" name="Content Placeholder 4"/>
          <p:cNvSpPr>
            <a:spLocks noGrp="1"/>
          </p:cNvSpPr>
          <p:nvPr>
            <p:ph idx="1"/>
          </p:nvPr>
        </p:nvSpPr>
        <p:spPr/>
        <p:txBody>
          <a:bodyPr/>
          <a:lstStyle/>
          <a:p>
            <a:r>
              <a:rPr lang="en-US" dirty="0"/>
              <a:t>Proposed solutions are controversial</a:t>
            </a:r>
          </a:p>
          <a:p>
            <a:pPr lvl="1"/>
            <a:r>
              <a:rPr lang="en-US" dirty="0"/>
              <a:t>Economic disruption</a:t>
            </a:r>
          </a:p>
          <a:p>
            <a:r>
              <a:rPr lang="en-US" dirty="0"/>
              <a:t>Projected effects are uncertain</a:t>
            </a:r>
          </a:p>
          <a:p>
            <a:pPr lvl="1"/>
            <a:r>
              <a:rPr lang="en-US" dirty="0"/>
              <a:t>Difficult to plan for avoiding or managing risk</a:t>
            </a:r>
          </a:p>
          <a:p>
            <a:pPr lvl="1"/>
            <a:r>
              <a:rPr lang="en-US" dirty="0"/>
              <a:t>Urgent need for more research to reduce uncertainty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Our Options?</a:t>
            </a:r>
          </a:p>
        </p:txBody>
      </p:sp>
      <p:sp>
        <p:nvSpPr>
          <p:cNvPr id="3" name="Content Placeholder 2"/>
          <p:cNvSpPr>
            <a:spLocks noGrp="1"/>
          </p:cNvSpPr>
          <p:nvPr>
            <p:ph idx="1"/>
          </p:nvPr>
        </p:nvSpPr>
        <p:spPr/>
        <p:txBody>
          <a:bodyPr/>
          <a:lstStyle/>
          <a:p>
            <a:r>
              <a:rPr lang="en-US" dirty="0"/>
              <a:t>Mitigation</a:t>
            </a:r>
          </a:p>
          <a:p>
            <a:pPr lvl="1"/>
            <a:r>
              <a:rPr lang="en-US" dirty="0"/>
              <a:t>Slow climate change to avoid its most harmful effects</a:t>
            </a:r>
          </a:p>
          <a:p>
            <a:r>
              <a:rPr lang="en-US" dirty="0"/>
              <a:t>Adaptation</a:t>
            </a:r>
          </a:p>
          <a:p>
            <a:pPr lvl="1"/>
            <a:r>
              <a:rPr lang="en-US" dirty="0"/>
              <a:t>Recognize climate change is inevitable because we have waited too long to act</a:t>
            </a:r>
          </a:p>
          <a:p>
            <a:pPr lvl="1"/>
            <a:r>
              <a:rPr lang="en-US" dirty="0"/>
              <a:t>Adapt to some of its harmful effects</a:t>
            </a:r>
          </a:p>
          <a:p>
            <a:r>
              <a:rPr lang="en-US" dirty="0"/>
              <a:t>Most urgent priority: avoid climate change tipping points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Reducing Greenhouse Gas Emissions (1 of 2)</a:t>
            </a:r>
          </a:p>
        </p:txBody>
      </p:sp>
      <p:sp>
        <p:nvSpPr>
          <p:cNvPr id="3" name="Content Placeholder 2"/>
          <p:cNvSpPr>
            <a:spLocks noGrp="1"/>
          </p:cNvSpPr>
          <p:nvPr>
            <p:ph idx="1"/>
          </p:nvPr>
        </p:nvSpPr>
        <p:spPr/>
        <p:txBody>
          <a:bodyPr/>
          <a:lstStyle/>
          <a:p>
            <a:r>
              <a:rPr lang="en-US" dirty="0"/>
              <a:t>Most of the world’s economies depend on using fossil fuel reserves</a:t>
            </a:r>
          </a:p>
          <a:p>
            <a:pPr lvl="1"/>
            <a:r>
              <a:rPr lang="en-US" dirty="0"/>
              <a:t>Shift is difficult but humans have done it before</a:t>
            </a:r>
          </a:p>
          <a:p>
            <a:r>
              <a:rPr lang="en-US" dirty="0"/>
              <a:t>Good starting points</a:t>
            </a:r>
          </a:p>
          <a:p>
            <a:pPr lvl="1"/>
            <a:r>
              <a:rPr lang="en-US" dirty="0"/>
              <a:t>Decrease black carbon and methane emissions</a:t>
            </a:r>
          </a:p>
          <a:p>
            <a:pPr lvl="2"/>
            <a:r>
              <a:rPr lang="en-US" dirty="0"/>
              <a:t>Technology exists to accomplish this quickly</a:t>
            </a:r>
          </a:p>
          <a:p>
            <a:pPr lvl="1"/>
            <a:r>
              <a:rPr lang="en-US" dirty="0"/>
              <a:t>Make the switch to hybrid and electric cars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73" y="79538"/>
            <a:ext cx="8873030" cy="667672"/>
          </a:xfrm>
        </p:spPr>
        <p:txBody>
          <a:bodyPr>
            <a:normAutofit fontScale="90000"/>
          </a:bodyPr>
          <a:lstStyle/>
          <a:p>
            <a:r>
              <a:rPr lang="en-US" dirty="0"/>
              <a:t>Reducing Greenhouse Gas Emissions (2 of 2)</a:t>
            </a:r>
          </a:p>
        </p:txBody>
      </p:sp>
      <p:pic>
        <p:nvPicPr>
          <p:cNvPr id="7" name="Picture Placeholder 6" descr="An illustration provides information about Slowing Climatic Change in three columns. The first column provides information about Prevention that reads the text “Cut fossil fuel use (especially coal), shift from coal to natural gas, repair leaky natural gas pipelines and facilities, improve energy efficiency, shift to renewable energy resources, reduce deforestation, use more sustainable agriculture and forestry, and put a price on greenhouse gas emissions. The second column shows three photos namely, emissions from factories beside water bodies with a cross mark on the photo, wind mills located in vast lands, and a land and sky above it. The third column provides information about Clean-up that reads the text “Sequester carbon-di-oxide by planting trees and preserving forests and wetlands, sequester carbon in soil using biochar, sequester carbon-di-oxide deep under-ground (with no leaks allowed), and remove carbon-di-oxide from smoke stack and vehicle emissions.”&#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392763" y="880396"/>
            <a:ext cx="4358474" cy="5215604"/>
          </a:xfrm>
          <a:prstGeom prst="rect">
            <a:avLst/>
          </a:prstGeom>
        </p:spPr>
      </p:pic>
    </p:spTree>
    <p:extLst>
      <p:ext uri="{BB962C8B-B14F-4D97-AF65-F5344CB8AC3E}">
        <p14:creationId xmlns:p14="http://schemas.microsoft.com/office/powerpoint/2010/main" val="388897003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CO</a:t>
            </a:r>
            <a:r>
              <a:rPr lang="en-US" baseline="-25000" dirty="0"/>
              <a:t>2</a:t>
            </a:r>
            <a:r>
              <a:rPr lang="en-US" dirty="0"/>
              <a:t> from the </a:t>
            </a:r>
            <a:br>
              <a:rPr lang="en-US" dirty="0"/>
            </a:br>
            <a:r>
              <a:rPr lang="en-US" dirty="0"/>
              <a:t>Atmosphere (1 of 2)</a:t>
            </a:r>
          </a:p>
        </p:txBody>
      </p:sp>
      <p:sp>
        <p:nvSpPr>
          <p:cNvPr id="3" name="Content Placeholder 2"/>
          <p:cNvSpPr>
            <a:spLocks noGrp="1"/>
          </p:cNvSpPr>
          <p:nvPr>
            <p:ph idx="1"/>
          </p:nvPr>
        </p:nvSpPr>
        <p:spPr/>
        <p:txBody>
          <a:bodyPr/>
          <a:lstStyle/>
          <a:p>
            <a:r>
              <a:rPr lang="en-US" dirty="0"/>
              <a:t>Solution strategies</a:t>
            </a:r>
          </a:p>
          <a:p>
            <a:pPr lvl="1"/>
            <a:r>
              <a:rPr lang="en-US" dirty="0"/>
              <a:t>Massive, global tree-planting and forest restoration program</a:t>
            </a:r>
          </a:p>
          <a:p>
            <a:pPr lvl="1"/>
            <a:r>
              <a:rPr lang="en-US" dirty="0"/>
              <a:t>Restore wetlands drained for farming</a:t>
            </a:r>
          </a:p>
          <a:p>
            <a:pPr lvl="1"/>
            <a:r>
              <a:rPr lang="en-US" dirty="0"/>
              <a:t>Plant fast-growing perennials on degraded land</a:t>
            </a:r>
          </a:p>
          <a:p>
            <a:pPr lvl="1"/>
            <a:r>
              <a:rPr lang="en-US" dirty="0"/>
              <a:t>Produce and bury biochar in the soil</a:t>
            </a:r>
          </a:p>
          <a:p>
            <a:pPr lvl="1"/>
            <a:r>
              <a:rPr lang="en-US" dirty="0"/>
              <a:t>Capture and store carbon from coal-burning plants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CO</a:t>
            </a:r>
            <a:r>
              <a:rPr lang="en-US" baseline="-25000" dirty="0"/>
              <a:t>2</a:t>
            </a:r>
            <a:r>
              <a:rPr lang="en-US" dirty="0"/>
              <a:t> from the </a:t>
            </a:r>
            <a:br>
              <a:rPr lang="en-US" dirty="0"/>
            </a:br>
            <a:r>
              <a:rPr lang="en-US" dirty="0"/>
              <a:t>Atmosphere (2 of 2)</a:t>
            </a:r>
          </a:p>
        </p:txBody>
      </p:sp>
      <p:sp>
        <p:nvSpPr>
          <p:cNvPr id="3" name="Content Placeholder 2"/>
          <p:cNvSpPr>
            <a:spLocks noGrp="1"/>
          </p:cNvSpPr>
          <p:nvPr>
            <p:ph idx="1"/>
          </p:nvPr>
        </p:nvSpPr>
        <p:spPr/>
        <p:txBody>
          <a:bodyPr/>
          <a:lstStyle/>
          <a:p>
            <a:r>
              <a:rPr lang="en-US" dirty="0">
                <a:solidFill>
                  <a:srgbClr val="FF0000"/>
                </a:solidFill>
              </a:rPr>
              <a:t>Insert figure 20.17</a:t>
            </a:r>
          </a:p>
        </p:txBody>
      </p:sp>
    </p:spTree>
    <p:extLst>
      <p:ext uri="{BB962C8B-B14F-4D97-AF65-F5344CB8AC3E}">
        <p14:creationId xmlns:p14="http://schemas.microsoft.com/office/powerpoint/2010/main" val="2248711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Geoengineering Solutions? (1 of 3)</a:t>
            </a:r>
          </a:p>
        </p:txBody>
      </p:sp>
      <p:sp>
        <p:nvSpPr>
          <p:cNvPr id="3" name="Content Placeholder 2"/>
          <p:cNvSpPr>
            <a:spLocks noGrp="1"/>
          </p:cNvSpPr>
          <p:nvPr>
            <p:ph idx="1"/>
          </p:nvPr>
        </p:nvSpPr>
        <p:spPr/>
        <p:txBody>
          <a:bodyPr/>
          <a:lstStyle/>
          <a:p>
            <a:r>
              <a:rPr lang="en-US" dirty="0"/>
              <a:t>Geoengineering</a:t>
            </a:r>
          </a:p>
          <a:p>
            <a:pPr lvl="1"/>
            <a:r>
              <a:rPr lang="en-US" dirty="0"/>
              <a:t>Manipulating natural conditions to counter the human-enhanced greenhouse effect</a:t>
            </a:r>
          </a:p>
          <a:p>
            <a:r>
              <a:rPr lang="en-US" dirty="0"/>
              <a:t>Concepts</a:t>
            </a:r>
          </a:p>
          <a:p>
            <a:pPr lvl="1"/>
            <a:r>
              <a:rPr lang="en-US" dirty="0"/>
              <a:t>Inject sulfate particles into the stratosphere</a:t>
            </a:r>
          </a:p>
          <a:p>
            <a:pPr lvl="1"/>
            <a:r>
              <a:rPr lang="en-US" dirty="0"/>
              <a:t>Spray saltwater into sky to make clouds more reflective</a:t>
            </a:r>
          </a:p>
          <a:p>
            <a:pPr lvl="1"/>
            <a:r>
              <a:rPr lang="en-US" dirty="0"/>
              <a:t>Pump nutrient-rich water from deep ocean to feed algae blooms to absorb CO</a:t>
            </a:r>
            <a:r>
              <a:rPr lang="en-US" baseline="-25000" dirty="0"/>
              <a:t>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Geoengineering Provide Solutions? (2 of 3)</a:t>
            </a:r>
          </a:p>
        </p:txBody>
      </p:sp>
      <p:sp>
        <p:nvSpPr>
          <p:cNvPr id="3" name="Content Placeholder 2"/>
          <p:cNvSpPr>
            <a:spLocks noGrp="1"/>
          </p:cNvSpPr>
          <p:nvPr>
            <p:ph idx="1"/>
          </p:nvPr>
        </p:nvSpPr>
        <p:spPr/>
        <p:txBody>
          <a:bodyPr/>
          <a:lstStyle/>
          <a:p>
            <a:r>
              <a:rPr lang="en-US" dirty="0"/>
              <a:t>Problems</a:t>
            </a:r>
          </a:p>
          <a:p>
            <a:pPr lvl="1"/>
            <a:r>
              <a:rPr lang="en-US" dirty="0"/>
              <a:t>Unknown side effects</a:t>
            </a:r>
          </a:p>
          <a:p>
            <a:pPr lvl="1"/>
            <a:r>
              <a:rPr lang="en-US" dirty="0"/>
              <a:t>Huge investments of energy and materials</a:t>
            </a:r>
          </a:p>
          <a:p>
            <a:pPr lvl="1"/>
            <a:r>
              <a:rPr lang="en-US" dirty="0"/>
              <a:t>Could justify continued use of fossil fuels</a:t>
            </a:r>
          </a:p>
          <a:p>
            <a:pPr lvl="1"/>
            <a:r>
              <a:rPr lang="en-US" dirty="0"/>
              <a:t>Political and ethical aspects</a:t>
            </a:r>
          </a:p>
        </p:txBody>
      </p:sp>
    </p:spTree>
    <p:extLst>
      <p:ext uri="{BB962C8B-B14F-4D97-AF65-F5344CB8AC3E}">
        <p14:creationId xmlns:p14="http://schemas.microsoft.com/office/powerpoint/2010/main" val="2272171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99" y="67218"/>
            <a:ext cx="9051378" cy="694782"/>
          </a:xfrm>
        </p:spPr>
        <p:txBody>
          <a:bodyPr>
            <a:normAutofit fontScale="90000"/>
          </a:bodyPr>
          <a:lstStyle/>
          <a:p>
            <a:r>
              <a:rPr lang="en-US" dirty="0"/>
              <a:t>Can Geoengineering Provide Solutions? (3 of 3)</a:t>
            </a:r>
          </a:p>
        </p:txBody>
      </p:sp>
      <p:pic>
        <p:nvPicPr>
          <p:cNvPr id="7" name="Picture Placeholder 6" descr="An illustration shows a three-dimensional surface that shows a water body and a land area at a higher altitude with dense plants and trees and the text beside it reads “Genetically modified trees absorb more carbon.” The clouds above the water body are shown and ships that emit smoke reach the height of clouds and the text beside the clouds read “Cloud brightening with seawater.” A fertilizer tanker ship from where shade-like smoky substance is dispersed in the water and the text beside it reads “Iron fertilization promotes carbon-absorbing marine organisms.” A jet aircraft is shown flying in the sky that reads “Stratospheric reflective aerosol dispersal using jet aircraft.” A space shield which looks like a sheet formed by hexagons are shown and the text beside it reads “Orbiting Satellite Space Shield.” The aerosol dispersals tied to balloons are shown flying in the sky and the text beside reads “Stratospheric Reflective Aerosol Dispersal using high-altitude balloons.”&#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488664" y="1221886"/>
            <a:ext cx="4166672" cy="4721714"/>
          </a:xfrm>
          <a:prstGeom prst="rect">
            <a:avLst/>
          </a:prstGeom>
        </p:spPr>
      </p:pic>
    </p:spTree>
    <p:extLst>
      <p:ext uri="{BB962C8B-B14F-4D97-AF65-F5344CB8AC3E}">
        <p14:creationId xmlns:p14="http://schemas.microsoft.com/office/powerpoint/2010/main" val="578814345"/>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Government Actions to Reduce Greenhouse Gases Emissions (1 of 3)</a:t>
            </a:r>
          </a:p>
        </p:txBody>
      </p:sp>
      <p:sp>
        <p:nvSpPr>
          <p:cNvPr id="3" name="Content Placeholder 2"/>
          <p:cNvSpPr>
            <a:spLocks noGrp="1"/>
          </p:cNvSpPr>
          <p:nvPr>
            <p:ph idx="1"/>
          </p:nvPr>
        </p:nvSpPr>
        <p:spPr/>
        <p:txBody>
          <a:bodyPr/>
          <a:lstStyle/>
          <a:p>
            <a:r>
              <a:rPr lang="en-US" dirty="0"/>
              <a:t>Strategies to promote solutions </a:t>
            </a:r>
          </a:p>
          <a:p>
            <a:pPr lvl="1"/>
            <a:r>
              <a:rPr lang="en-US" dirty="0"/>
              <a:t>regulate CO</a:t>
            </a:r>
            <a:r>
              <a:rPr lang="en-US" baseline="-25000" dirty="0"/>
              <a:t>2</a:t>
            </a:r>
            <a:r>
              <a:rPr lang="en-US" dirty="0"/>
              <a:t> and methane as air pollutants</a:t>
            </a:r>
          </a:p>
          <a:p>
            <a:pPr lvl="1"/>
            <a:r>
              <a:rPr lang="en-US" dirty="0"/>
              <a:t>Phase out coal burning plants</a:t>
            </a:r>
          </a:p>
          <a:p>
            <a:pPr lvl="1"/>
            <a:r>
              <a:rPr lang="en-US" dirty="0"/>
              <a:t>Tax CO</a:t>
            </a:r>
            <a:r>
              <a:rPr lang="en-US" baseline="-25000" dirty="0"/>
              <a:t>2</a:t>
            </a:r>
            <a:r>
              <a:rPr lang="en-US" dirty="0"/>
              <a:t> and methane emissions</a:t>
            </a:r>
          </a:p>
          <a:p>
            <a:pPr lvl="1"/>
            <a:r>
              <a:rPr lang="en-US" dirty="0"/>
              <a:t>Use cap-and-trade system </a:t>
            </a:r>
          </a:p>
          <a:p>
            <a:pPr lvl="1"/>
            <a:r>
              <a:rPr lang="en-US" dirty="0"/>
              <a:t>Phase out government subsidies and tax breaks for fossil fuel industry</a:t>
            </a:r>
          </a:p>
          <a:p>
            <a:pPr lvl="1"/>
            <a:r>
              <a:rPr lang="en-US" dirty="0"/>
              <a:t>Reduce deforestation</a:t>
            </a:r>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Climate and the Natural Greenhouse Effect</a:t>
            </a:r>
            <a:br>
              <a:rPr lang="en-US" dirty="0"/>
            </a:br>
            <a:r>
              <a:rPr lang="en-US" dirty="0"/>
              <a:t>(1 of 2)</a:t>
            </a:r>
          </a:p>
        </p:txBody>
      </p:sp>
      <p:sp>
        <p:nvSpPr>
          <p:cNvPr id="3" name="Content Placeholder 2"/>
          <p:cNvSpPr>
            <a:spLocks noGrp="1"/>
          </p:cNvSpPr>
          <p:nvPr>
            <p:ph idx="1"/>
          </p:nvPr>
        </p:nvSpPr>
        <p:spPr/>
        <p:txBody>
          <a:bodyPr/>
          <a:lstStyle/>
          <a:p>
            <a:r>
              <a:rPr lang="en-US" dirty="0"/>
              <a:t>The greenhouse effect is a natural process</a:t>
            </a:r>
          </a:p>
          <a:p>
            <a:pPr lvl="1"/>
            <a:r>
              <a:rPr lang="en-US" dirty="0"/>
              <a:t>Heat-holding gases absorb heat</a:t>
            </a:r>
          </a:p>
          <a:p>
            <a:pPr lvl="1"/>
            <a:r>
              <a:rPr lang="en-US" dirty="0"/>
              <a:t>CO</a:t>
            </a:r>
            <a:r>
              <a:rPr lang="en-US" baseline="-25000" dirty="0"/>
              <a:t>2</a:t>
            </a:r>
            <a:r>
              <a:rPr lang="en-US" dirty="0"/>
              <a:t>, CH</a:t>
            </a:r>
            <a:r>
              <a:rPr lang="en-US" baseline="-25000" dirty="0"/>
              <a:t>4</a:t>
            </a:r>
            <a:r>
              <a:rPr lang="en-US" dirty="0"/>
              <a:t>, N</a:t>
            </a:r>
            <a:r>
              <a:rPr lang="en-US" baseline="-25000" dirty="0"/>
              <a:t>2</a:t>
            </a:r>
            <a:r>
              <a:rPr lang="en-US" dirty="0"/>
              <a:t>O</a:t>
            </a:r>
          </a:p>
          <a:p>
            <a:pPr lvl="1"/>
            <a:r>
              <a:rPr lang="en-US" dirty="0"/>
              <a:t>Historical changes in the amount of carbon dioxide in the atmosphere correlate to changed in global temperatures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091" y="107978"/>
            <a:ext cx="8358795" cy="730222"/>
          </a:xfrm>
        </p:spPr>
        <p:txBody>
          <a:bodyPr>
            <a:normAutofit fontScale="90000"/>
          </a:bodyPr>
          <a:lstStyle/>
          <a:p>
            <a:r>
              <a:rPr lang="en-US" dirty="0"/>
              <a:t>Government Actions to Reduce Greenhouse Gases Emissions (2 of 3)</a:t>
            </a:r>
          </a:p>
        </p:txBody>
      </p:sp>
      <p:pic>
        <p:nvPicPr>
          <p:cNvPr id="7" name="Picture Placeholder 6" descr="An illustration provides information about Carbon and Energy Taxes in three columns. The first column provides information about Advantages that reads the text “Simple to Administer, clear price on carbon, covers all emitters, and predictable revenues.” The second column shows photo of books and the text on the book reads “Carbon Tax.” The third column provides information about disadvantages that reads the text “Tax laws can get complex, vulnerable to loop holes, doesn’t guarantee lower emissions, and politically unpopular.” The entire information is encapsulated in a box and the text on it reads “Trade-offs.”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970734" y="1037458"/>
            <a:ext cx="7202533" cy="4783085"/>
          </a:xfrm>
          <a:prstGeom prst="rect">
            <a:avLst/>
          </a:prstGeom>
        </p:spPr>
      </p:pic>
    </p:spTree>
    <p:extLst>
      <p:ext uri="{BB962C8B-B14F-4D97-AF65-F5344CB8AC3E}">
        <p14:creationId xmlns:p14="http://schemas.microsoft.com/office/powerpoint/2010/main" val="7398947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7471" y="167769"/>
            <a:ext cx="8276035" cy="822831"/>
          </a:xfrm>
        </p:spPr>
        <p:txBody>
          <a:bodyPr>
            <a:normAutofit fontScale="90000"/>
          </a:bodyPr>
          <a:lstStyle/>
          <a:p>
            <a:r>
              <a:rPr lang="en-US" dirty="0"/>
              <a:t>Government Actions to Reduce Greenhouse Gases Emissions (3 of 3)</a:t>
            </a:r>
          </a:p>
        </p:txBody>
      </p:sp>
      <p:pic>
        <p:nvPicPr>
          <p:cNvPr id="10" name="Picture Placeholder 9" descr="An illustration provides information about Cap-and-Trade policies in three columns. The first column provides information about Advantages that reads “Clear legal limit on emissions, rewards cuts in emissions, record for success, and low expense for consumers.” The second column shows the photo of a book and the text on the book reads “Cap and Trade.” The third column provides information about disadvantages that reads “revenues not predictable, vulnerable to cheating, rich polluters can keep polluting, and puts variable price on carbon.”&#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363666" y="1669456"/>
            <a:ext cx="6416669" cy="4244745"/>
          </a:xfrm>
          <a:prstGeom prst="rect">
            <a:avLst/>
          </a:prstGeom>
        </p:spPr>
      </p:pic>
    </p:spTree>
    <p:extLst>
      <p:ext uri="{BB962C8B-B14F-4D97-AF65-F5344CB8AC3E}">
        <p14:creationId xmlns:p14="http://schemas.microsoft.com/office/powerpoint/2010/main" val="232792761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Climate Change </a:t>
            </a:r>
            <a:br>
              <a:rPr lang="en-US" dirty="0"/>
            </a:br>
            <a:r>
              <a:rPr lang="en-US" dirty="0"/>
              <a:t>Treaties (1 of 2)</a:t>
            </a:r>
          </a:p>
        </p:txBody>
      </p:sp>
      <p:sp>
        <p:nvSpPr>
          <p:cNvPr id="3" name="Content Placeholder 2"/>
          <p:cNvSpPr>
            <a:spLocks noGrp="1"/>
          </p:cNvSpPr>
          <p:nvPr>
            <p:ph idx="1"/>
          </p:nvPr>
        </p:nvSpPr>
        <p:spPr/>
        <p:txBody>
          <a:bodyPr/>
          <a:lstStyle/>
          <a:p>
            <a:r>
              <a:rPr lang="en-US" dirty="0"/>
              <a:t>The Kyoto Protocol</a:t>
            </a:r>
          </a:p>
          <a:p>
            <a:pPr lvl="1"/>
            <a:r>
              <a:rPr lang="en-US" dirty="0"/>
              <a:t>1997 treaty to slow climate change</a:t>
            </a:r>
          </a:p>
          <a:p>
            <a:pPr lvl="1"/>
            <a:r>
              <a:rPr lang="en-US" dirty="0"/>
              <a:t>Not signed by the United States</a:t>
            </a:r>
          </a:p>
          <a:p>
            <a:r>
              <a:rPr lang="en-US" dirty="0"/>
              <a:t>2014: the United States and China agreed to cap carbon emissions within 15–20 years</a:t>
            </a:r>
          </a:p>
          <a:p>
            <a:r>
              <a:rPr lang="en-US" dirty="0"/>
              <a:t>2015: Paris meeting</a:t>
            </a:r>
          </a:p>
          <a:p>
            <a:pPr lvl="1"/>
            <a:r>
              <a:rPr lang="en-US" dirty="0"/>
              <a:t>Countries pledged to meet certain goals</a:t>
            </a:r>
          </a:p>
          <a:p>
            <a:pPr lvl="1"/>
            <a:r>
              <a:rPr lang="en-US" dirty="0"/>
              <a:t>No provision of money to assist poorer countries in reaching goals</a:t>
            </a: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Cooperation (2 of 2)</a:t>
            </a:r>
          </a:p>
        </p:txBody>
      </p:sp>
      <p:sp>
        <p:nvSpPr>
          <p:cNvPr id="3" name="Content Placeholder 2"/>
          <p:cNvSpPr>
            <a:spLocks noGrp="1"/>
          </p:cNvSpPr>
          <p:nvPr>
            <p:ph idx="1"/>
          </p:nvPr>
        </p:nvSpPr>
        <p:spPr/>
        <p:txBody>
          <a:bodyPr/>
          <a:lstStyle/>
          <a:p>
            <a:r>
              <a:rPr lang="en-US" dirty="0"/>
              <a:t>Countries not legally bound to comply</a:t>
            </a:r>
          </a:p>
          <a:p>
            <a:r>
              <a:rPr lang="en-US" dirty="0"/>
              <a:t>Wealthier countries must help poorer countries in  meeting their goals</a:t>
            </a:r>
          </a:p>
          <a:p>
            <a:r>
              <a:rPr lang="en-US" dirty="0"/>
              <a:t>Benefits of slowing climate change outweigh long-term economic and environmental risks of not doing it</a:t>
            </a:r>
          </a:p>
        </p:txBody>
      </p:sp>
    </p:spTree>
    <p:extLst>
      <p:ext uri="{BB962C8B-B14F-4D97-AF65-F5344CB8AC3E}">
        <p14:creationId xmlns:p14="http://schemas.microsoft.com/office/powerpoint/2010/main" val="2686711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Countries, States, and Localities Are Leading the Way</a:t>
            </a:r>
          </a:p>
        </p:txBody>
      </p:sp>
      <p:sp>
        <p:nvSpPr>
          <p:cNvPr id="3" name="Content Placeholder 2"/>
          <p:cNvSpPr>
            <a:spLocks noGrp="1"/>
          </p:cNvSpPr>
          <p:nvPr>
            <p:ph idx="1"/>
          </p:nvPr>
        </p:nvSpPr>
        <p:spPr/>
        <p:txBody>
          <a:bodyPr/>
          <a:lstStyle/>
          <a:p>
            <a:r>
              <a:rPr lang="en-US" dirty="0"/>
              <a:t>Costa Rica goal: carbon neutral by 2030</a:t>
            </a:r>
          </a:p>
          <a:p>
            <a:r>
              <a:rPr lang="en-US" dirty="0"/>
              <a:t>China and India must change energy habits</a:t>
            </a:r>
          </a:p>
          <a:p>
            <a:r>
              <a:rPr lang="en-US" dirty="0"/>
              <a:t>U.S. cities and states taking initiatives to reduce carbon emissions</a:t>
            </a:r>
          </a:p>
          <a:p>
            <a:pPr lvl="1"/>
            <a:r>
              <a:rPr lang="en-US" dirty="0"/>
              <a:t>California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Government Incentives to Reduce Carbon Emissions</a:t>
            </a:r>
          </a:p>
        </p:txBody>
      </p:sp>
      <p:sp>
        <p:nvSpPr>
          <p:cNvPr id="3" name="Content Placeholder 2"/>
          <p:cNvSpPr>
            <a:spLocks noGrp="1"/>
          </p:cNvSpPr>
          <p:nvPr>
            <p:ph idx="1"/>
          </p:nvPr>
        </p:nvSpPr>
        <p:spPr/>
        <p:txBody>
          <a:bodyPr/>
          <a:lstStyle/>
          <a:p>
            <a:r>
              <a:rPr lang="en-US" dirty="0"/>
              <a:t>Cap-and-trade</a:t>
            </a:r>
          </a:p>
          <a:p>
            <a:pPr lvl="1"/>
            <a:r>
              <a:rPr lang="en-US" dirty="0"/>
              <a:t>Tradable pollution or resource-use permits</a:t>
            </a:r>
          </a:p>
          <a:p>
            <a:r>
              <a:rPr lang="en-US" dirty="0"/>
              <a:t>Carbon tax</a:t>
            </a:r>
          </a:p>
          <a:p>
            <a:pPr lvl="1"/>
            <a:r>
              <a:rPr lang="en-US" dirty="0"/>
              <a:t>Fee levied on units of carbons dioxide or methane produced</a:t>
            </a:r>
          </a:p>
        </p:txBody>
      </p:sp>
    </p:spTree>
    <p:extLst>
      <p:ext uri="{BB962C8B-B14F-4D97-AF65-F5344CB8AC3E}">
        <p14:creationId xmlns:p14="http://schemas.microsoft.com/office/powerpoint/2010/main" val="431049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Colleges and Universities Are Reducing Their Carbon Footprints</a:t>
            </a:r>
          </a:p>
        </p:txBody>
      </p:sp>
      <p:sp>
        <p:nvSpPr>
          <p:cNvPr id="3" name="Content Placeholder 2"/>
          <p:cNvSpPr>
            <a:spLocks noGrp="1"/>
          </p:cNvSpPr>
          <p:nvPr>
            <p:ph idx="1"/>
          </p:nvPr>
        </p:nvSpPr>
        <p:spPr/>
        <p:txBody>
          <a:bodyPr/>
          <a:lstStyle/>
          <a:p>
            <a:r>
              <a:rPr lang="en-US" dirty="0"/>
              <a:t>Arizona State University</a:t>
            </a:r>
          </a:p>
          <a:p>
            <a:pPr lvl="1"/>
            <a:r>
              <a:rPr lang="en-US" dirty="0"/>
              <a:t>Solar panels</a:t>
            </a:r>
          </a:p>
          <a:p>
            <a:pPr lvl="1"/>
            <a:r>
              <a:rPr lang="en-US" dirty="0"/>
              <a:t>Established School of Sustainability</a:t>
            </a:r>
          </a:p>
          <a:p>
            <a:r>
              <a:rPr lang="en-US" dirty="0"/>
              <a:t>College of the Atlantic</a:t>
            </a:r>
          </a:p>
          <a:p>
            <a:pPr lvl="1"/>
            <a:r>
              <a:rPr lang="en-US" dirty="0"/>
              <a:t>Carbon neutral since 2007</a:t>
            </a:r>
          </a:p>
          <a:p>
            <a:r>
              <a:rPr lang="en-US" dirty="0"/>
              <a:t>EARTH University, Costa Rica</a:t>
            </a:r>
          </a:p>
          <a:p>
            <a:pPr lvl="1"/>
            <a:r>
              <a:rPr lang="en-US" dirty="0"/>
              <a:t>Sustainable agriculture degree program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Every Individual Can Make a Difference (1 of 2)</a:t>
            </a:r>
          </a:p>
        </p:txBody>
      </p:sp>
      <p:sp>
        <p:nvSpPr>
          <p:cNvPr id="5" name="Content Placeholder 4"/>
          <p:cNvSpPr>
            <a:spLocks noGrp="1"/>
          </p:cNvSpPr>
          <p:nvPr>
            <p:ph idx="1"/>
          </p:nvPr>
        </p:nvSpPr>
        <p:spPr/>
        <p:txBody>
          <a:bodyPr/>
          <a:lstStyle/>
          <a:p>
            <a:r>
              <a:rPr lang="en-US" dirty="0"/>
              <a:t>Two-thirds of average American’s carbon footprint is embedded carbon</a:t>
            </a:r>
          </a:p>
          <a:p>
            <a:pPr lvl="1"/>
            <a:r>
              <a:rPr lang="en-US" dirty="0"/>
              <a:t>Energy used in manufacture</a:t>
            </a:r>
          </a:p>
          <a:p>
            <a:r>
              <a:rPr lang="en-US" dirty="0"/>
              <a:t>Diet choices</a:t>
            </a:r>
          </a:p>
          <a:p>
            <a:pPr lvl="1"/>
            <a:r>
              <a:rPr lang="en-US" dirty="0"/>
              <a:t>Processed foods require more energy than fresh fruits and vegetables</a:t>
            </a:r>
          </a:p>
          <a:p>
            <a:pPr lvl="1"/>
            <a:r>
              <a:rPr lang="en-US" dirty="0"/>
              <a:t>Beef requires more energy than chicken</a:t>
            </a:r>
          </a:p>
          <a:p>
            <a:r>
              <a:rPr lang="en-US" dirty="0"/>
              <a:t>Political involvement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Every Individual Can Make a Difference (2 of 2)</a:t>
            </a:r>
          </a:p>
        </p:txBody>
      </p:sp>
      <p:sp>
        <p:nvSpPr>
          <p:cNvPr id="3" name="Content Placeholder 2"/>
          <p:cNvSpPr>
            <a:spLocks noGrp="1"/>
          </p:cNvSpPr>
          <p:nvPr>
            <p:ph idx="1"/>
          </p:nvPr>
        </p:nvSpPr>
        <p:spPr>
          <a:xfrm>
            <a:off x="228600" y="1219200"/>
            <a:ext cx="8763000" cy="4953000"/>
          </a:xfrm>
        </p:spPr>
        <p:txBody>
          <a:bodyPr>
            <a:normAutofit/>
          </a:bodyPr>
          <a:lstStyle/>
          <a:p>
            <a:r>
              <a:rPr lang="en-US" dirty="0">
                <a:solidFill>
                  <a:srgbClr val="FF0000"/>
                </a:solidFill>
              </a:rPr>
              <a:t>Insert figure 20.21</a:t>
            </a:r>
          </a:p>
        </p:txBody>
      </p:sp>
    </p:spTree>
    <p:extLst>
      <p:ext uri="{BB962C8B-B14F-4D97-AF65-F5344CB8AC3E}">
        <p14:creationId xmlns:p14="http://schemas.microsoft.com/office/powerpoint/2010/main" val="1317967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20.4 How Can We Adapt to Climate Change?</a:t>
            </a:r>
          </a:p>
        </p:txBody>
      </p:sp>
      <p:sp>
        <p:nvSpPr>
          <p:cNvPr id="6" name="Content Placeholder 5"/>
          <p:cNvSpPr>
            <a:spLocks noGrp="1"/>
          </p:cNvSpPr>
          <p:nvPr>
            <p:ph idx="1"/>
          </p:nvPr>
        </p:nvSpPr>
        <p:spPr/>
        <p:txBody>
          <a:bodyPr/>
          <a:lstStyle/>
          <a:p>
            <a:r>
              <a:rPr lang="en-US" dirty="0"/>
              <a:t>Realize important economic, ecological, and health benefits by drastically reducing greenhouse gas emissions </a:t>
            </a:r>
          </a:p>
          <a:p>
            <a:pPr lvl="1"/>
            <a:r>
              <a:rPr lang="en-US" dirty="0"/>
              <a:t>Goal: slow projected climate change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and the Natural Greenhouse Effect</a:t>
            </a:r>
            <a:br>
              <a:rPr lang="en-US" dirty="0"/>
            </a:br>
            <a:r>
              <a:rPr lang="en-US" dirty="0"/>
              <a:t>(2 of 2)</a:t>
            </a:r>
          </a:p>
        </p:txBody>
      </p:sp>
      <p:sp>
        <p:nvSpPr>
          <p:cNvPr id="3" name="Content Placeholder 2"/>
          <p:cNvSpPr>
            <a:spLocks noGrp="1"/>
          </p:cNvSpPr>
          <p:nvPr>
            <p:ph idx="1"/>
          </p:nvPr>
        </p:nvSpPr>
        <p:spPr/>
        <p:txBody>
          <a:bodyPr/>
          <a:lstStyle/>
          <a:p>
            <a:r>
              <a:rPr lang="en-US" dirty="0">
                <a:solidFill>
                  <a:srgbClr val="FF0000"/>
                </a:solidFill>
              </a:rPr>
              <a:t>Insert figure 20.2</a:t>
            </a:r>
          </a:p>
        </p:txBody>
      </p:sp>
    </p:spTree>
    <p:extLst>
      <p:ext uri="{BB962C8B-B14F-4D97-AF65-F5344CB8AC3E}">
        <p14:creationId xmlns:p14="http://schemas.microsoft.com/office/powerpoint/2010/main" val="40927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0"/>
            <a:ext cx="9052560" cy="1039091"/>
          </a:xfrm>
        </p:spPr>
        <p:txBody>
          <a:bodyPr>
            <a:normAutofit fontScale="90000"/>
          </a:bodyPr>
          <a:lstStyle/>
          <a:p>
            <a:r>
              <a:rPr lang="en-US" dirty="0"/>
              <a:t>We Can Prepare for Climate Change (1 of 2)</a:t>
            </a:r>
          </a:p>
        </p:txBody>
      </p:sp>
      <p:sp>
        <p:nvSpPr>
          <p:cNvPr id="3" name="Content Placeholder 2"/>
          <p:cNvSpPr>
            <a:spLocks noGrp="1"/>
          </p:cNvSpPr>
          <p:nvPr>
            <p:ph idx="1"/>
          </p:nvPr>
        </p:nvSpPr>
        <p:spPr/>
        <p:txBody>
          <a:bodyPr/>
          <a:lstStyle/>
          <a:p>
            <a:r>
              <a:rPr lang="en-US" dirty="0"/>
              <a:t>Cut greenhouse gas emissions by 50–85% by 2050 to stabilize concentrations</a:t>
            </a:r>
          </a:p>
          <a:p>
            <a:r>
              <a:rPr lang="en-US" dirty="0"/>
              <a:t>Plan for environmental refugees from coastal areas</a:t>
            </a:r>
          </a:p>
          <a:p>
            <a:pPr lvl="1"/>
            <a:r>
              <a:rPr lang="en-US" dirty="0"/>
              <a:t>Take measures against storm surges at coast</a:t>
            </a:r>
          </a:p>
          <a:p>
            <a:r>
              <a:rPr lang="en-US" dirty="0"/>
              <a:t>Prepare for more intense wildfires</a:t>
            </a:r>
          </a:p>
          <a:p>
            <a:r>
              <a:rPr lang="en-US" dirty="0"/>
              <a:t>Conserve water and build desalination plants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297" y="243969"/>
            <a:ext cx="8442383" cy="822831"/>
          </a:xfrm>
        </p:spPr>
        <p:txBody>
          <a:bodyPr>
            <a:normAutofit fontScale="90000"/>
          </a:bodyPr>
          <a:lstStyle/>
          <a:p>
            <a:r>
              <a:rPr lang="en-US" dirty="0"/>
              <a:t>We Can Prepare for Climate Change (2 of 2)</a:t>
            </a:r>
          </a:p>
        </p:txBody>
      </p:sp>
      <p:pic>
        <p:nvPicPr>
          <p:cNvPr id="7" name="Picture Placeholder 6" descr="An illustration shows a three-dimensional surface showing the ocean on one side, buildings constructed, snow covered mountains, rocky areas, grasslands and fields, dense forests at the base of the hills, and storage tanks. Few more photos including the photo of a tree that shows the text “reduce water waste,” crops cultivated in land that reads the text “develop crops that need less water,” houses built on stilts that reads the text “Prohibit new construction on low-lying coastal areas or build houses on stilts,” and a globe that shows a world map that reads the text “Expand existing wild reserves toward poles” are shown over the surface. An arrow points to the buildings from the sea coast and the text beside it reads “Move people away from low-lying coastal areas.” An arrow points to the hazardous material tankers reads the text “move hazardous material storage tanks away from coastal areas.” Beside the storage building-like structures in the fields read the text “stockpile 1 to 5-year supply of key foods.” The dense forests show dotted lines around it and the text on it reads “connect wild life reserves with corridors.”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57911" y="1447800"/>
            <a:ext cx="7428672" cy="4442363"/>
          </a:xfrm>
          <a:prstGeom prst="rect">
            <a:avLst/>
          </a:prstGeom>
        </p:spPr>
      </p:pic>
    </p:spTree>
    <p:extLst>
      <p:ext uri="{BB962C8B-B14F-4D97-AF65-F5344CB8AC3E}">
        <p14:creationId xmlns:p14="http://schemas.microsoft.com/office/powerpoint/2010/main" val="123300362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No-Regrets Strategy</a:t>
            </a:r>
          </a:p>
        </p:txBody>
      </p:sp>
      <p:sp>
        <p:nvSpPr>
          <p:cNvPr id="3" name="Content Placeholder 2"/>
          <p:cNvSpPr>
            <a:spLocks noGrp="1"/>
          </p:cNvSpPr>
          <p:nvPr>
            <p:ph idx="1"/>
          </p:nvPr>
        </p:nvSpPr>
        <p:spPr/>
        <p:txBody>
          <a:bodyPr/>
          <a:lstStyle/>
          <a:p>
            <a:r>
              <a:rPr lang="en-US" dirty="0"/>
              <a:t>What if climate models are wrong and there is no serious threat of climate change?</a:t>
            </a:r>
          </a:p>
          <a:p>
            <a:r>
              <a:rPr lang="en-US" dirty="0"/>
              <a:t>No-regrets strategy</a:t>
            </a:r>
          </a:p>
          <a:p>
            <a:pPr lvl="1"/>
            <a:r>
              <a:rPr lang="en-US" dirty="0"/>
              <a:t>Actions against climate change will benefit environments, health, and economies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76200"/>
            <a:ext cx="9052560" cy="1039091"/>
          </a:xfrm>
        </p:spPr>
        <p:txBody>
          <a:bodyPr>
            <a:normAutofit/>
          </a:bodyPr>
          <a:lstStyle/>
          <a:p>
            <a:r>
              <a:rPr lang="en-US" dirty="0"/>
              <a:t>Climate Change in the Past (1 of 2)</a:t>
            </a:r>
          </a:p>
        </p:txBody>
      </p:sp>
      <p:sp>
        <p:nvSpPr>
          <p:cNvPr id="3" name="Content Placeholder 2"/>
          <p:cNvSpPr>
            <a:spLocks noGrp="1"/>
          </p:cNvSpPr>
          <p:nvPr>
            <p:ph idx="1"/>
          </p:nvPr>
        </p:nvSpPr>
        <p:spPr/>
        <p:txBody>
          <a:bodyPr/>
          <a:lstStyle/>
          <a:p>
            <a:r>
              <a:rPr lang="en-US" dirty="0"/>
              <a:t>Natural factors cause climate to change</a:t>
            </a:r>
          </a:p>
          <a:p>
            <a:pPr lvl="1"/>
            <a:r>
              <a:rPr lang="en-US" dirty="0"/>
              <a:t>Massive volcanic eruptions</a:t>
            </a:r>
          </a:p>
          <a:p>
            <a:pPr lvl="1"/>
            <a:r>
              <a:rPr lang="en-US" dirty="0"/>
              <a:t>Changes in solar input</a:t>
            </a:r>
          </a:p>
          <a:p>
            <a:pPr lvl="1"/>
            <a:r>
              <a:rPr lang="en-US" dirty="0"/>
              <a:t>Changes in earth’s orbit</a:t>
            </a:r>
          </a:p>
          <a:p>
            <a:pPr lvl="1"/>
            <a:r>
              <a:rPr lang="en-US" dirty="0"/>
              <a:t>Changes in tilt of earth</a:t>
            </a:r>
          </a:p>
          <a:p>
            <a:pPr lvl="1"/>
            <a:r>
              <a:rPr lang="en-US" dirty="0" err="1"/>
              <a:t>Milankovitch</a:t>
            </a:r>
            <a:r>
              <a:rPr lang="en-US" dirty="0"/>
              <a:t> cycles</a:t>
            </a:r>
          </a:p>
          <a:p>
            <a:pPr lvl="1"/>
            <a:r>
              <a:rPr lang="en-US" dirty="0"/>
              <a:t>global air circulation patterns</a:t>
            </a:r>
          </a:p>
          <a:p>
            <a:pPr lvl="1"/>
            <a:r>
              <a:rPr lang="en-US" dirty="0"/>
              <a:t>Changes in amount of reflective ice (albedo)</a:t>
            </a:r>
          </a:p>
          <a:p>
            <a:pPr lvl="1"/>
            <a:r>
              <a:rPr lang="en-US" dirty="0"/>
              <a:t>Changes in greenhouse gases</a:t>
            </a:r>
          </a:p>
          <a:p>
            <a:pPr lvl="1"/>
            <a:r>
              <a:rPr lang="en-US" dirty="0"/>
              <a:t>Changes in ocean currents</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in the Past (2 of 2)</a:t>
            </a:r>
          </a:p>
        </p:txBody>
      </p:sp>
      <p:sp>
        <p:nvSpPr>
          <p:cNvPr id="3" name="Content Placeholder 2"/>
          <p:cNvSpPr>
            <a:spLocks noGrp="1"/>
          </p:cNvSpPr>
          <p:nvPr>
            <p:ph idx="1"/>
          </p:nvPr>
        </p:nvSpPr>
        <p:spPr/>
        <p:txBody>
          <a:bodyPr/>
          <a:lstStyle/>
          <a:p>
            <a:r>
              <a:rPr lang="en-US" dirty="0">
                <a:solidFill>
                  <a:srgbClr val="FF0000"/>
                </a:solidFill>
              </a:rPr>
              <a:t>Insert figure 20.3</a:t>
            </a:r>
          </a:p>
        </p:txBody>
      </p:sp>
    </p:spTree>
    <p:extLst>
      <p:ext uri="{BB962C8B-B14F-4D97-AF65-F5344CB8AC3E}">
        <p14:creationId xmlns:p14="http://schemas.microsoft.com/office/powerpoint/2010/main" val="319707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Atmospheric Warming and Climate Change</a:t>
            </a:r>
          </a:p>
        </p:txBody>
      </p:sp>
      <p:sp>
        <p:nvSpPr>
          <p:cNvPr id="3" name="Content Placeholder 2"/>
          <p:cNvSpPr>
            <a:spLocks noGrp="1"/>
          </p:cNvSpPr>
          <p:nvPr>
            <p:ph idx="1"/>
          </p:nvPr>
        </p:nvSpPr>
        <p:spPr/>
        <p:txBody>
          <a:bodyPr/>
          <a:lstStyle/>
          <a:p>
            <a:r>
              <a:rPr lang="en-US" dirty="0"/>
              <a:t>Climate change is happening now</a:t>
            </a:r>
          </a:p>
          <a:p>
            <a:pPr lvl="1"/>
            <a:r>
              <a:rPr lang="en-US" dirty="0"/>
              <a:t>Between 1906 and 2016, earth’s temperature rose by 0.94°C</a:t>
            </a:r>
          </a:p>
          <a:p>
            <a:pPr lvl="1"/>
            <a:r>
              <a:rPr lang="en-US" dirty="0"/>
              <a:t>10 warmest years on record since 1861 have taken place since 2005</a:t>
            </a:r>
          </a:p>
          <a:p>
            <a:pPr lvl="1"/>
            <a:r>
              <a:rPr lang="en-US" dirty="0"/>
              <a:t>Arctic ice has been shrinking since 1979</a:t>
            </a:r>
          </a:p>
          <a:p>
            <a:pPr lvl="1"/>
            <a:r>
              <a:rPr lang="en-US" dirty="0"/>
              <a:t>Glaciers are melting</a:t>
            </a:r>
          </a:p>
          <a:p>
            <a:pPr lvl="1"/>
            <a:r>
              <a:rPr lang="en-US" dirty="0"/>
              <a:t>Permafrost is melting, rising sea levels reducing coast</a:t>
            </a:r>
          </a:p>
          <a:p>
            <a:pPr lvl="1"/>
            <a:r>
              <a:rPr lang="en-US" dirty="0"/>
              <a:t>Carbon dioxide and methane levels have risen sharply</a:t>
            </a:r>
          </a:p>
          <a:p>
            <a:pPr lvl="1"/>
            <a:r>
              <a:rPr lang="en-US" dirty="0"/>
              <a:t>Terrestrial organisms have migrated towards poles and up mountains where it is cooler</a:t>
            </a:r>
          </a:p>
        </p:txBody>
      </p:sp>
    </p:spTree>
    <p:extLst>
      <p:ext uri="{BB962C8B-B14F-4D97-AF65-F5344CB8AC3E}">
        <p14:creationId xmlns:p14="http://schemas.microsoft.com/office/powerpoint/2010/main" val="1513598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5604</TotalTime>
  <Words>2797</Words>
  <Application>Microsoft Office PowerPoint</Application>
  <PresentationFormat>On-screen Show (4:3)</PresentationFormat>
  <Paragraphs>366</Paragraphs>
  <Slides>62</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ＭＳ Ｐゴシック</vt:lpstr>
      <vt:lpstr>Arial</vt:lpstr>
      <vt:lpstr>Arial Narrow</vt:lpstr>
      <vt:lpstr>Calibri</vt:lpstr>
      <vt:lpstr>Courier New</vt:lpstr>
      <vt:lpstr>Verdana</vt:lpstr>
      <vt:lpstr>Vrinda</vt:lpstr>
      <vt:lpstr>Wingdings</vt:lpstr>
      <vt:lpstr>Office Theme</vt:lpstr>
      <vt:lpstr>Theme1</vt:lpstr>
      <vt:lpstr>Exploring Environmental Science for AP®</vt:lpstr>
      <vt:lpstr>Core Case Study: Melting Ice in Greenland (1 of 2)</vt:lpstr>
      <vt:lpstr>Core Case Study: Melting Ice in Greenland  (2 of 2)</vt:lpstr>
      <vt:lpstr>20.1 How and Why Is the Earth’s Climate Changing? </vt:lpstr>
      <vt:lpstr>Climate and the Natural Greenhouse Effect (1 of 2)</vt:lpstr>
      <vt:lpstr>Climate and the Natural Greenhouse Effect (2 of 2)</vt:lpstr>
      <vt:lpstr>Climate Change in the Past (1 of 2)</vt:lpstr>
      <vt:lpstr>Climate Change in the Past (2 of 2)</vt:lpstr>
      <vt:lpstr>Current Atmospheric Warming and Climate Change</vt:lpstr>
      <vt:lpstr>Role of Human Activities in Current Atmospheric Warming (1 of 3)</vt:lpstr>
      <vt:lpstr>Role of Human Activities in Current Atmospheric Warming (2 of 3)</vt:lpstr>
      <vt:lpstr>Role of Human Activities in Current Atmospheric Warming (3 of 3)</vt:lpstr>
      <vt:lpstr>Role of the Sun in Current Atmospheric Warming</vt:lpstr>
      <vt:lpstr>Effects of the Oceans on Current Atmospheric Warming (1 of 2)</vt:lpstr>
      <vt:lpstr>Effects of the Oceans on Current Atmospheric Warming (2 of 2)</vt:lpstr>
      <vt:lpstr>Effects of Cloud Cover on Atmospheric Warming (1 of 2)</vt:lpstr>
      <vt:lpstr>Effects of Cloud Cover on Atmospheric Warming (2 of 2)</vt:lpstr>
      <vt:lpstr>Effects of Outdoor Air Pollution on Atmospheric Warming</vt:lpstr>
      <vt:lpstr>20.2 What are the Likely Effects of a Warmer Atmosphere?</vt:lpstr>
      <vt:lpstr>Rapid Atmospheric Warming Could Have Serious Consequences (1 of 2)</vt:lpstr>
      <vt:lpstr>Rapid Atmospheric Warming Could Have Serious Consequences (1 of 3)</vt:lpstr>
      <vt:lpstr>Rapid Atmospheric Warming Could Have Serious Consequences (2 of 3)</vt:lpstr>
      <vt:lpstr>Rapid Atmospheric Warming Could Have Serious Consequences (3 of 3)</vt:lpstr>
      <vt:lpstr>Increased Melting of Ice and Snow </vt:lpstr>
      <vt:lpstr>Methane Emissions from Thawing  Permafrost </vt:lpstr>
      <vt:lpstr>Rising Sea Levels (1 of 3)</vt:lpstr>
      <vt:lpstr>Sea Levels Are Rising (2 of 3)</vt:lpstr>
      <vt:lpstr>Sea Levels Are Rising (3 of 3)</vt:lpstr>
      <vt:lpstr>Ocean Acidification: The Other CO2 Problem</vt:lpstr>
      <vt:lpstr>More Severe Drought</vt:lpstr>
      <vt:lpstr>More Extreme Weather</vt:lpstr>
      <vt:lpstr>Threats  to Biodiversity</vt:lpstr>
      <vt:lpstr>Case Study: Alaska – A Preview of the Effects of Climate Change (1 of 2)</vt:lpstr>
      <vt:lpstr>Case Study: Alaska – A Preview of the Effects of Climate Change (2 of 2)</vt:lpstr>
      <vt:lpstr>Threats to Food Production (1 of 2)</vt:lpstr>
      <vt:lpstr>Threats to Food Production (2 of 2)</vt:lpstr>
      <vt:lpstr>Threats to Human Health, National Security, and Economies (1 of 2)</vt:lpstr>
      <vt:lpstr>20.3 How Can We Slow Climate Change?</vt:lpstr>
      <vt:lpstr>Dealing with Climate Is Difficult (1 of 2)</vt:lpstr>
      <vt:lpstr>Dealing with Climate Is Difficult (2 of 2)</vt:lpstr>
      <vt:lpstr>What Are Our Options?</vt:lpstr>
      <vt:lpstr>Reducing Greenhouse Gas Emissions (1 of 2)</vt:lpstr>
      <vt:lpstr>Reducing Greenhouse Gas Emissions (2 of 2)</vt:lpstr>
      <vt:lpstr>Removing CO2 from the  Atmosphere (1 of 2)</vt:lpstr>
      <vt:lpstr>Removing CO2 from the  Atmosphere (2 of 2)</vt:lpstr>
      <vt:lpstr>Geoengineering Solutions? (1 of 3)</vt:lpstr>
      <vt:lpstr>Can Geoengineering Provide Solutions? (2 of 3)</vt:lpstr>
      <vt:lpstr>Can Geoengineering Provide Solutions? (3 of 3)</vt:lpstr>
      <vt:lpstr>Government Actions to Reduce Greenhouse Gases Emissions (1 of 3)</vt:lpstr>
      <vt:lpstr>Government Actions to Reduce Greenhouse Gases Emissions (2 of 3)</vt:lpstr>
      <vt:lpstr>Government Actions to Reduce Greenhouse Gases Emissions (3 of 3)</vt:lpstr>
      <vt:lpstr>International Climate Change  Treaties (1 of 2)</vt:lpstr>
      <vt:lpstr>International Cooperation (2 of 2)</vt:lpstr>
      <vt:lpstr>Some Countries, States, and Localities Are Leading the Way</vt:lpstr>
      <vt:lpstr>Critical Concept: Government Incentives to Reduce Carbon Emissions</vt:lpstr>
      <vt:lpstr>Colleges and Universities Are Reducing Their Carbon Footprints</vt:lpstr>
      <vt:lpstr>Every Individual Can Make a Difference (1 of 2)</vt:lpstr>
      <vt:lpstr>Every Individual Can Make a Difference (2 of 2)</vt:lpstr>
      <vt:lpstr>20.4 How Can We Adapt to Climate Change?</vt:lpstr>
      <vt:lpstr>We Can Prepare for Climate Change (1 of 2)</vt:lpstr>
      <vt:lpstr>We Can Prepare for Climate Change (2 of 2)</vt:lpstr>
      <vt:lpstr>A No-Regrets Strategy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The Environment and Sustainability</dc:title>
  <dc:creator>Tyler</dc:creator>
  <cp:lastModifiedBy>Fulford, Whitney</cp:lastModifiedBy>
  <cp:revision>479</cp:revision>
  <dcterms:created xsi:type="dcterms:W3CDTF">2013-09-12T16:10:24Z</dcterms:created>
  <dcterms:modified xsi:type="dcterms:W3CDTF">2018-11-13T14:50:01Z</dcterms:modified>
</cp:coreProperties>
</file>